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F66B4B8-9ECF-4480-8E0B-3485DC35C96D}" type="datetimeFigureOut">
              <a:rPr lang="fr-FR" smtClean="0"/>
              <a:t>16/07/2024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3623019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F66B4B8-9ECF-4480-8E0B-3485DC35C96D}" type="datetimeFigureOut">
              <a:rPr lang="fr-FR" smtClean="0"/>
              <a:t>16/07/2024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394532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F66B4B8-9ECF-4480-8E0B-3485DC35C96D}" type="datetimeFigureOut">
              <a:rPr lang="fr-FR" smtClean="0"/>
              <a:t>16/07/2024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325464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F66B4B8-9ECF-4480-8E0B-3485DC35C96D}" type="datetimeFigureOut">
              <a:rPr lang="fr-FR" smtClean="0"/>
              <a:t>16/07/2024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110227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F66B4B8-9ECF-4480-8E0B-3485DC35C96D}" type="datetimeFigureOut">
              <a:rPr lang="fr-FR" smtClean="0"/>
              <a:t>16/07/2024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182676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F66B4B8-9ECF-4480-8E0B-3485DC35C96D}" type="datetimeFigureOut">
              <a:rPr lang="fr-FR" smtClean="0"/>
              <a:t>16/07/2024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329081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F66B4B8-9ECF-4480-8E0B-3485DC35C96D}" type="datetimeFigureOut">
              <a:rPr lang="fr-FR" smtClean="0"/>
              <a:t>16/07/2024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3085561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F66B4B8-9ECF-4480-8E0B-3485DC35C96D}" type="datetimeFigureOut">
              <a:rPr lang="fr-FR" smtClean="0"/>
              <a:t>16/07/2024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86135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66B4B8-9ECF-4480-8E0B-3485DC35C96D}" type="datetimeFigureOut">
              <a:rPr lang="fr-FR" smtClean="0"/>
              <a:t>16/07/2024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1231903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F66B4B8-9ECF-4480-8E0B-3485DC35C96D}" type="datetimeFigureOut">
              <a:rPr lang="fr-FR" smtClean="0"/>
              <a:t>16/07/2024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57268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F66B4B8-9ECF-4480-8E0B-3485DC35C96D}" type="datetimeFigureOut">
              <a:rPr lang="fr-FR" smtClean="0"/>
              <a:t>16/07/2024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33211C-F8DC-41BD-84C1-5960210C46D3}" type="slidenum">
              <a:rPr lang="fr-FR" smtClean="0"/>
              <a:t>‹N°›</a:t>
            </a:fld>
            <a:endParaRPr lang="fr-FR"/>
          </a:p>
        </p:txBody>
      </p:sp>
    </p:spTree>
    <p:extLst>
      <p:ext uri="{BB962C8B-B14F-4D97-AF65-F5344CB8AC3E}">
        <p14:creationId xmlns:p14="http://schemas.microsoft.com/office/powerpoint/2010/main" val="2114333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6B4B8-9ECF-4480-8E0B-3485DC35C96D}" type="datetimeFigureOut">
              <a:rPr lang="fr-FR" smtClean="0"/>
              <a:t>16/07/2024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3211C-F8DC-41BD-84C1-5960210C46D3}" type="slidenum">
              <a:rPr lang="fr-FR" smtClean="0"/>
              <a:t>‹N°›</a:t>
            </a:fld>
            <a:endParaRPr lang="fr-FR"/>
          </a:p>
        </p:txBody>
      </p:sp>
    </p:spTree>
    <p:extLst>
      <p:ext uri="{BB962C8B-B14F-4D97-AF65-F5344CB8AC3E}">
        <p14:creationId xmlns:p14="http://schemas.microsoft.com/office/powerpoint/2010/main" val="604762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hal.science/"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68574"/>
            <a:ext cx="9144000" cy="3055190"/>
          </a:xfrm>
        </p:spPr>
        <p:txBody>
          <a:bodyPr>
            <a:normAutofit/>
          </a:bodyPr>
          <a:lstStyle/>
          <a:p>
            <a:r>
              <a:rPr lang="fr-FR" b="1" dirty="0"/>
              <a:t>Thème</a:t>
            </a:r>
            <a:r>
              <a:rPr lang="fr-FR" dirty="0"/>
              <a:t>: </a:t>
            </a:r>
            <a:r>
              <a:rPr lang="fr-FR" b="1" dirty="0"/>
              <a:t>«La Vierge Marie, une référence pour bâtir la justice et la paix »</a:t>
            </a:r>
          </a:p>
        </p:txBody>
      </p:sp>
      <p:sp>
        <p:nvSpPr>
          <p:cNvPr id="7" name="ZoneTexte 6">
            <a:extLst>
              <a:ext uri="{FF2B5EF4-FFF2-40B4-BE49-F238E27FC236}">
                <a16:creationId xmlns:a16="http://schemas.microsoft.com/office/drawing/2014/main" id="{E0C7C201-D74C-BA9C-3B01-EC09D917E71C}"/>
              </a:ext>
            </a:extLst>
          </p:cNvPr>
          <p:cNvSpPr txBox="1"/>
          <p:nvPr/>
        </p:nvSpPr>
        <p:spPr>
          <a:xfrm>
            <a:off x="2841811" y="5083005"/>
            <a:ext cx="6096000" cy="923330"/>
          </a:xfrm>
          <a:prstGeom prst="rect">
            <a:avLst/>
          </a:prstGeom>
          <a:noFill/>
        </p:spPr>
        <p:txBody>
          <a:bodyPr wrap="square">
            <a:spAutoFit/>
          </a:bodyPr>
          <a:lstStyle/>
          <a:p>
            <a:pPr marL="0" indent="0">
              <a:buNone/>
            </a:pPr>
            <a:r>
              <a:rPr lang="fr-FR" i="1" dirty="0"/>
              <a:t>Animé au centre Nganda, le dimanche, 14 juillet, 2024.</a:t>
            </a:r>
            <a:endParaRPr lang="fr-FR" dirty="0"/>
          </a:p>
          <a:p>
            <a:pPr marL="0" indent="0">
              <a:buNone/>
            </a:pPr>
            <a:r>
              <a:rPr lang="fr-FR" i="1" dirty="0"/>
              <a:t>Abbé Jean-Claude UNYUTHOWUN UBEGIU</a:t>
            </a:r>
            <a:endParaRPr lang="fr-FR" dirty="0"/>
          </a:p>
          <a:p>
            <a:pPr marL="0" indent="0">
              <a:buNone/>
            </a:pPr>
            <a:r>
              <a:rPr lang="fr-FR" i="1" dirty="0"/>
              <a:t>Prêtre du diocèse de </a:t>
            </a:r>
            <a:r>
              <a:rPr lang="fr-FR" i="1" dirty="0" err="1"/>
              <a:t>Mahagi-Nioka</a:t>
            </a:r>
            <a:endParaRPr lang="fr-FR" dirty="0"/>
          </a:p>
        </p:txBody>
      </p:sp>
    </p:spTree>
    <p:extLst>
      <p:ext uri="{BB962C8B-B14F-4D97-AF65-F5344CB8AC3E}">
        <p14:creationId xmlns:p14="http://schemas.microsoft.com/office/powerpoint/2010/main" val="65078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A.2. Typologie</a:t>
            </a:r>
          </a:p>
        </p:txBody>
      </p:sp>
      <p:sp>
        <p:nvSpPr>
          <p:cNvPr id="3" name="Espace réservé du contenu 2"/>
          <p:cNvSpPr>
            <a:spLocks noGrp="1"/>
          </p:cNvSpPr>
          <p:nvPr>
            <p:ph idx="1"/>
          </p:nvPr>
        </p:nvSpPr>
        <p:spPr/>
        <p:txBody>
          <a:bodyPr/>
          <a:lstStyle/>
          <a:p>
            <a:r>
              <a:rPr lang="fr-FR" dirty="0"/>
              <a:t>La justice </a:t>
            </a:r>
            <a:r>
              <a:rPr lang="fr-FR" i="1" dirty="0"/>
              <a:t>commutative</a:t>
            </a:r>
            <a:r>
              <a:rPr lang="fr-FR" dirty="0"/>
              <a:t>, la justice </a:t>
            </a:r>
            <a:r>
              <a:rPr lang="fr-FR" i="1" dirty="0"/>
              <a:t>distributive</a:t>
            </a:r>
            <a:r>
              <a:rPr lang="fr-FR" dirty="0"/>
              <a:t> et la </a:t>
            </a:r>
            <a:r>
              <a:rPr lang="fr-FR" i="1" dirty="0"/>
              <a:t>justice équité (Aristote)</a:t>
            </a:r>
            <a:r>
              <a:rPr lang="fr-FR" dirty="0"/>
              <a:t>.</a:t>
            </a:r>
          </a:p>
          <a:p>
            <a:r>
              <a:rPr lang="fr-FR" i="1" dirty="0"/>
              <a:t>La justice restauratrice</a:t>
            </a:r>
            <a:r>
              <a:rPr lang="fr-FR" dirty="0"/>
              <a:t> (</a:t>
            </a:r>
            <a:r>
              <a:rPr lang="fr-FR" i="1" dirty="0" err="1"/>
              <a:t>restaurative</a:t>
            </a:r>
            <a:r>
              <a:rPr lang="fr-FR" i="1" dirty="0"/>
              <a:t> justice</a:t>
            </a:r>
            <a:r>
              <a:rPr lang="fr-FR" dirty="0"/>
              <a:t>), la </a:t>
            </a:r>
            <a:r>
              <a:rPr lang="fr-FR" i="1" dirty="0"/>
              <a:t>justice transformatrice</a:t>
            </a:r>
            <a:r>
              <a:rPr lang="fr-FR" dirty="0"/>
              <a:t> et la </a:t>
            </a:r>
            <a:r>
              <a:rPr lang="fr-FR" i="1" dirty="0"/>
              <a:t>justice transitionnelle (Littérature moderne)</a:t>
            </a:r>
            <a:r>
              <a:rPr lang="fr-FR" dirty="0"/>
              <a:t>.</a:t>
            </a:r>
          </a:p>
          <a:p>
            <a:endParaRPr lang="fr-FR" dirty="0"/>
          </a:p>
        </p:txBody>
      </p:sp>
    </p:spTree>
    <p:extLst>
      <p:ext uri="{BB962C8B-B14F-4D97-AF65-F5344CB8AC3E}">
        <p14:creationId xmlns:p14="http://schemas.microsoft.com/office/powerpoint/2010/main" val="89915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Justice commutative</a:t>
            </a:r>
          </a:p>
        </p:txBody>
      </p:sp>
      <p:sp>
        <p:nvSpPr>
          <p:cNvPr id="3" name="Espace réservé du contenu 2"/>
          <p:cNvSpPr>
            <a:spLocks noGrp="1"/>
          </p:cNvSpPr>
          <p:nvPr>
            <p:ph idx="1"/>
          </p:nvPr>
        </p:nvSpPr>
        <p:spPr/>
        <p:txBody>
          <a:bodyPr/>
          <a:lstStyle/>
          <a:p>
            <a:r>
              <a:rPr lang="fr-FR" dirty="0"/>
              <a:t>Elle relative au rapport d’achat  et de ventes</a:t>
            </a:r>
          </a:p>
          <a:p>
            <a:r>
              <a:rPr lang="fr-FR" dirty="0"/>
              <a:t>Elle s’applique à la réalisation de la </a:t>
            </a:r>
            <a:r>
              <a:rPr lang="fr-FR" i="1" dirty="0"/>
              <a:t>rectitude dans les transactions privées</a:t>
            </a:r>
          </a:p>
          <a:p>
            <a:r>
              <a:rPr lang="fr-FR" dirty="0"/>
              <a:t>Elle repose sur </a:t>
            </a:r>
            <a:r>
              <a:rPr lang="fr-FR" i="1" dirty="0"/>
              <a:t>l’égalité arithmétique</a:t>
            </a:r>
            <a:endParaRPr lang="fr-FR" dirty="0"/>
          </a:p>
        </p:txBody>
      </p:sp>
    </p:spTree>
    <p:extLst>
      <p:ext uri="{BB962C8B-B14F-4D97-AF65-F5344CB8AC3E}">
        <p14:creationId xmlns:p14="http://schemas.microsoft.com/office/powerpoint/2010/main" val="3980251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justice distributive</a:t>
            </a:r>
          </a:p>
        </p:txBody>
      </p:sp>
      <p:sp>
        <p:nvSpPr>
          <p:cNvPr id="3" name="Espace réservé du contenu 2"/>
          <p:cNvSpPr>
            <a:spLocks noGrp="1"/>
          </p:cNvSpPr>
          <p:nvPr>
            <p:ph idx="1"/>
          </p:nvPr>
        </p:nvSpPr>
        <p:spPr/>
        <p:txBody>
          <a:bodyPr/>
          <a:lstStyle/>
          <a:p>
            <a:pPr algn="just"/>
            <a:r>
              <a:rPr lang="fr-FR" dirty="0"/>
              <a:t>Elle  trait à la </a:t>
            </a:r>
            <a:r>
              <a:rPr lang="fr-FR" i="1" dirty="0"/>
              <a:t>répartition des ressources et des contraintes</a:t>
            </a:r>
            <a:r>
              <a:rPr lang="fr-FR" dirty="0"/>
              <a:t> </a:t>
            </a:r>
          </a:p>
          <a:p>
            <a:pPr algn="just"/>
            <a:r>
              <a:rPr lang="fr-FR" dirty="0"/>
              <a:t>Son  for propre de la justice distributive est  la </a:t>
            </a:r>
            <a:r>
              <a:rPr lang="fr-FR" i="1" dirty="0"/>
              <a:t>définition de la règle de répartition  du bien commun entre les membres de la communauté</a:t>
            </a:r>
            <a:r>
              <a:rPr lang="fr-FR" dirty="0"/>
              <a:t>. </a:t>
            </a:r>
          </a:p>
          <a:p>
            <a:pPr algn="just"/>
            <a:r>
              <a:rPr lang="fr-FR" dirty="0"/>
              <a:t>La règle d’or est  la </a:t>
            </a:r>
            <a:r>
              <a:rPr lang="fr-FR" b="1" i="1" dirty="0"/>
              <a:t>proportionnalité</a:t>
            </a:r>
            <a:r>
              <a:rPr lang="fr-FR" dirty="0"/>
              <a:t>, qui dépend des régimes politiques et des valeurs qu’il proclame. </a:t>
            </a:r>
          </a:p>
          <a:p>
            <a:pPr algn="just"/>
            <a:r>
              <a:rPr lang="fr-FR" dirty="0"/>
              <a:t>Elle fondée sur </a:t>
            </a:r>
            <a:r>
              <a:rPr lang="fr-FR" b="1" i="1" dirty="0"/>
              <a:t>l’égalité géométrique</a:t>
            </a:r>
            <a:r>
              <a:rPr lang="fr-FR" dirty="0"/>
              <a:t>. En justice commutative, on insiste su l’égalité des proportions en fonction des mérites ( Jean-Pierre DESLAS, </a:t>
            </a:r>
            <a:r>
              <a:rPr lang="fr-FR" i="1" dirty="0"/>
              <a:t>Economie contemporaine. Faits, concepts et Théorie</a:t>
            </a:r>
            <a:r>
              <a:rPr lang="fr-FR" dirty="0"/>
              <a:t>, Paris, Ellipse, 2008)</a:t>
            </a:r>
          </a:p>
          <a:p>
            <a:endParaRPr lang="fr-FR" dirty="0"/>
          </a:p>
        </p:txBody>
      </p:sp>
    </p:spTree>
    <p:extLst>
      <p:ext uri="{BB962C8B-B14F-4D97-AF65-F5344CB8AC3E}">
        <p14:creationId xmlns:p14="http://schemas.microsoft.com/office/powerpoint/2010/main" val="3638567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 justice équité ou justice sociale</a:t>
            </a:r>
          </a:p>
        </p:txBody>
      </p:sp>
      <p:sp>
        <p:nvSpPr>
          <p:cNvPr id="3" name="Espace réservé du contenu 2"/>
          <p:cNvSpPr>
            <a:spLocks noGrp="1"/>
          </p:cNvSpPr>
          <p:nvPr>
            <p:ph idx="1"/>
          </p:nvPr>
        </p:nvSpPr>
        <p:spPr/>
        <p:txBody>
          <a:bodyPr/>
          <a:lstStyle/>
          <a:p>
            <a:r>
              <a:rPr lang="fr-FR" dirty="0"/>
              <a:t>Elle insiste non seulement sur le principe à chacun son dû et à chacun selon ses mérite mais encore mais encore sur les principe de la verticalité et le principe de l’horizontalité</a:t>
            </a:r>
          </a:p>
          <a:p>
            <a:r>
              <a:rPr lang="fr-FR" dirty="0"/>
              <a:t>Le principe de verticalité veut dire que les plus riches doivent contribuer au bien- être des plus faibles</a:t>
            </a:r>
          </a:p>
          <a:p>
            <a:r>
              <a:rPr lang="fr-FR" dirty="0"/>
              <a:t>Le principe de l’horizontalité veut dire que deux personnes de même situation doivent avoir les même droit</a:t>
            </a:r>
          </a:p>
          <a:p>
            <a:pPr algn="just"/>
            <a:r>
              <a:rPr lang="fr-FR" b="1" dirty="0">
                <a:solidFill>
                  <a:srgbClr val="FF0000"/>
                </a:solidFill>
              </a:rPr>
              <a:t>Question de carrefour</a:t>
            </a:r>
            <a:r>
              <a:rPr lang="fr-FR" dirty="0">
                <a:solidFill>
                  <a:srgbClr val="FF0000"/>
                </a:solidFill>
              </a:rPr>
              <a:t>: à la lumière de la </a:t>
            </a:r>
            <a:r>
              <a:rPr lang="fr-FR" i="1" dirty="0">
                <a:solidFill>
                  <a:srgbClr val="FF0000"/>
                </a:solidFill>
              </a:rPr>
              <a:t>justice équité</a:t>
            </a:r>
            <a:r>
              <a:rPr lang="fr-FR" dirty="0">
                <a:solidFill>
                  <a:srgbClr val="FF0000"/>
                </a:solidFill>
              </a:rPr>
              <a:t>, faites le diagnostic de la justice en RDC. Appuyez-vous sur des exemples concrets, et imaginez un projet d’action de résilience.</a:t>
            </a:r>
          </a:p>
        </p:txBody>
      </p:sp>
    </p:spTree>
    <p:extLst>
      <p:ext uri="{BB962C8B-B14F-4D97-AF65-F5344CB8AC3E}">
        <p14:creationId xmlns:p14="http://schemas.microsoft.com/office/powerpoint/2010/main" val="4039177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justice restauratrice</a:t>
            </a:r>
          </a:p>
        </p:txBody>
      </p:sp>
      <p:sp>
        <p:nvSpPr>
          <p:cNvPr id="3" name="Espace réservé du contenu 2"/>
          <p:cNvSpPr>
            <a:spLocks noGrp="1"/>
          </p:cNvSpPr>
          <p:nvPr>
            <p:ph idx="1"/>
          </p:nvPr>
        </p:nvSpPr>
        <p:spPr/>
        <p:txBody>
          <a:bodyPr/>
          <a:lstStyle/>
          <a:p>
            <a:pPr algn="just"/>
            <a:r>
              <a:rPr lang="fr-FR" dirty="0"/>
              <a:t>Elle est orientée contre les délits d’une personne plutôt que de l’Etat</a:t>
            </a:r>
          </a:p>
          <a:p>
            <a:pPr algn="just"/>
            <a:r>
              <a:rPr lang="fr-FR" dirty="0"/>
              <a:t>Elle est de nature participative et vise à amener le délinquant à reconnaitre ses torts et ses dommages, à en donner les causes, les circonstances et les répercussions et s’engager à  les réparer dans un processus où il reste ouvert.</a:t>
            </a:r>
          </a:p>
        </p:txBody>
      </p:sp>
    </p:spTree>
    <p:extLst>
      <p:ext uri="{BB962C8B-B14F-4D97-AF65-F5344CB8AC3E}">
        <p14:creationId xmlns:p14="http://schemas.microsoft.com/office/powerpoint/2010/main" val="115190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justice transformatrice</a:t>
            </a:r>
          </a:p>
        </p:txBody>
      </p:sp>
      <p:sp>
        <p:nvSpPr>
          <p:cNvPr id="3" name="Espace réservé du contenu 2"/>
          <p:cNvSpPr>
            <a:spLocks noGrp="1"/>
          </p:cNvSpPr>
          <p:nvPr>
            <p:ph idx="1"/>
          </p:nvPr>
        </p:nvSpPr>
        <p:spPr/>
        <p:txBody>
          <a:bodyPr/>
          <a:lstStyle/>
          <a:p>
            <a:r>
              <a:rPr lang="fr-FR" dirty="0"/>
              <a:t>Elle vise les changements sociaux et se veut une alternative à la justice pénale</a:t>
            </a:r>
          </a:p>
          <a:p>
            <a:pPr algn="just"/>
            <a:r>
              <a:rPr lang="fr-FR" dirty="0"/>
              <a:t>Son champ d’application est constituée  des cas de violence interpersonnelles, des conflits socio-économiques dans les sociétés en transition, loin du conflit ou  de la répression.</a:t>
            </a:r>
          </a:p>
          <a:p>
            <a:endParaRPr lang="fr-FR" dirty="0"/>
          </a:p>
        </p:txBody>
      </p:sp>
    </p:spTree>
    <p:extLst>
      <p:ext uri="{BB962C8B-B14F-4D97-AF65-F5344CB8AC3E}">
        <p14:creationId xmlns:p14="http://schemas.microsoft.com/office/powerpoint/2010/main" val="1323526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justice transitionnelle</a:t>
            </a:r>
          </a:p>
        </p:txBody>
      </p:sp>
      <p:sp>
        <p:nvSpPr>
          <p:cNvPr id="3" name="Espace réservé du contenu 2"/>
          <p:cNvSpPr>
            <a:spLocks noGrp="1"/>
          </p:cNvSpPr>
          <p:nvPr>
            <p:ph idx="1"/>
          </p:nvPr>
        </p:nvSpPr>
        <p:spPr/>
        <p:txBody>
          <a:bodyPr/>
          <a:lstStyle/>
          <a:p>
            <a:pPr algn="just"/>
            <a:r>
              <a:rPr lang="fr-FR" dirty="0"/>
              <a:t>C’est un éventails des processus et des mécanismes qu’une société met en place pour  faire face aux exactions commises massives par le passé en vue d’établir les responsabilités,  de rendre justice et  permettre la réconciliation.</a:t>
            </a:r>
          </a:p>
          <a:p>
            <a:pPr algn="just"/>
            <a:r>
              <a:rPr lang="fr-FR" dirty="0"/>
              <a:t>Elle repose sur les points suivants : la recherche de la vérité ; les poursuites judiciaires ; les réparations et les réformes institutionnelles.</a:t>
            </a:r>
          </a:p>
          <a:p>
            <a:pPr algn="just"/>
            <a:r>
              <a:rPr lang="fr-FR" dirty="0">
                <a:solidFill>
                  <a:srgbClr val="FF0000"/>
                </a:solidFill>
              </a:rPr>
              <a:t>Question de carrefour: identifiez les coins du pays qui requièrent la justice transitionnelle et  dressez une notes technique pour un projet de justice et paix à implémenter</a:t>
            </a:r>
          </a:p>
          <a:p>
            <a:pPr algn="just"/>
            <a:endParaRPr lang="fr-FR" dirty="0"/>
          </a:p>
        </p:txBody>
      </p:sp>
    </p:spTree>
    <p:extLst>
      <p:ext uri="{BB962C8B-B14F-4D97-AF65-F5344CB8AC3E}">
        <p14:creationId xmlns:p14="http://schemas.microsoft.com/office/powerpoint/2010/main" val="4268816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Conception chrétienne de la justice</a:t>
            </a:r>
          </a:p>
        </p:txBody>
      </p:sp>
      <p:sp>
        <p:nvSpPr>
          <p:cNvPr id="3" name="Espace réservé du contenu 2"/>
          <p:cNvSpPr>
            <a:spLocks noGrp="1"/>
          </p:cNvSpPr>
          <p:nvPr>
            <p:ph idx="1"/>
          </p:nvPr>
        </p:nvSpPr>
        <p:spPr/>
        <p:txBody>
          <a:bodyPr>
            <a:normAutofit fontScale="92500" lnSpcReduction="20000"/>
          </a:bodyPr>
          <a:lstStyle/>
          <a:p>
            <a:r>
              <a:rPr lang="fr-FR" dirty="0"/>
              <a:t>A) Dans la Bible</a:t>
            </a:r>
          </a:p>
          <a:p>
            <a:pPr algn="just"/>
            <a:r>
              <a:rPr lang="fr-FR" dirty="0"/>
              <a:t>La justice est lié à deux notions: la vérité de la loi et la miséricorde</a:t>
            </a:r>
          </a:p>
          <a:p>
            <a:pPr algn="just"/>
            <a:r>
              <a:rPr lang="fr-FR" dirty="0"/>
              <a:t>Elle est attachée à Dieu et s’applique à quiconque suit  Dieu et se met à son écoute. Elle est liée aux paroles de l’Alliance. Elle implique la reconnaissance de l’unique Dieu (aimé de tout son cœur, son amé et sa force), le respect du jour du sabbat et l’amour du prochain. Le juste est récompensé par la richesse (AT)</a:t>
            </a:r>
          </a:p>
          <a:p>
            <a:pPr algn="just"/>
            <a:r>
              <a:rPr lang="fr-FR" dirty="0"/>
              <a:t>La justice est lié à Jésus qui vient juger le monde et son jugement consiste à séparer les méchants des justes. La justice consiste cependant à aller au-delà du permis et du défendu. elle est lié aux béatitude elle est une « soif »: «  Heureux les artisans de paix ceux qui ont faim et soit de la justice… ». Elle est liée à la miséricorde: « Heureux les miséricordieux ». Elle implique un « combat » les persécutions, le mensonge.</a:t>
            </a:r>
          </a:p>
        </p:txBody>
      </p:sp>
    </p:spTree>
    <p:extLst>
      <p:ext uri="{BB962C8B-B14F-4D97-AF65-F5344CB8AC3E}">
        <p14:creationId xmlns:p14="http://schemas.microsoft.com/office/powerpoint/2010/main" val="1827641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 Dans la Tradition</a:t>
            </a:r>
          </a:p>
        </p:txBody>
      </p:sp>
      <p:sp>
        <p:nvSpPr>
          <p:cNvPr id="3" name="Espace réservé du contenu 2"/>
          <p:cNvSpPr>
            <a:spLocks noGrp="1"/>
          </p:cNvSpPr>
          <p:nvPr>
            <p:ph idx="1"/>
          </p:nvPr>
        </p:nvSpPr>
        <p:spPr/>
        <p:txBody>
          <a:bodyPr>
            <a:normAutofit/>
          </a:bodyPr>
          <a:lstStyle/>
          <a:p>
            <a:pPr algn="just"/>
            <a:r>
              <a:rPr lang="fr-FR" dirty="0"/>
              <a:t>La justice est liée à la sensibilité du cœur et demande qu’on protège le faible.</a:t>
            </a:r>
          </a:p>
          <a:p>
            <a:pPr algn="just"/>
            <a:r>
              <a:rPr lang="fr-FR" dirty="0"/>
              <a:t>La tradition monastique désigne la justice par le concept de </a:t>
            </a:r>
            <a:r>
              <a:rPr lang="fr-FR" i="1" dirty="0" err="1"/>
              <a:t>nepsis</a:t>
            </a:r>
            <a:r>
              <a:rPr lang="fr-FR" dirty="0"/>
              <a:t>, c’est-à-dire </a:t>
            </a:r>
            <a:r>
              <a:rPr lang="fr-FR" b="1" i="1" dirty="0"/>
              <a:t>attention, aptitude à la veille évangéliques. </a:t>
            </a:r>
            <a:r>
              <a:rPr lang="fr-FR" dirty="0"/>
              <a:t>Etre juste, c’est </a:t>
            </a:r>
            <a:r>
              <a:rPr lang="fr-FR" b="1" dirty="0"/>
              <a:t>veiller. </a:t>
            </a:r>
          </a:p>
          <a:p>
            <a:pPr marL="0" indent="0" algn="just">
              <a:buNone/>
            </a:pPr>
            <a:endParaRPr lang="fr-FR" dirty="0"/>
          </a:p>
          <a:p>
            <a:pPr algn="just"/>
            <a:endParaRPr lang="fr-FR" i="1" dirty="0"/>
          </a:p>
          <a:p>
            <a:pPr algn="just"/>
            <a:endParaRPr lang="fr-FR" dirty="0"/>
          </a:p>
        </p:txBody>
      </p:sp>
    </p:spTree>
    <p:extLst>
      <p:ext uri="{BB962C8B-B14F-4D97-AF65-F5344CB8AC3E}">
        <p14:creationId xmlns:p14="http://schemas.microsoft.com/office/powerpoint/2010/main" val="1968104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c) Fondements magistériels</a:t>
            </a:r>
          </a:p>
        </p:txBody>
      </p:sp>
      <p:sp>
        <p:nvSpPr>
          <p:cNvPr id="3" name="Espace réservé du contenu 2"/>
          <p:cNvSpPr>
            <a:spLocks noGrp="1"/>
          </p:cNvSpPr>
          <p:nvPr>
            <p:ph idx="1"/>
          </p:nvPr>
        </p:nvSpPr>
        <p:spPr/>
        <p:txBody>
          <a:bodyPr>
            <a:normAutofit fontScale="92500"/>
          </a:bodyPr>
          <a:lstStyle/>
          <a:p>
            <a:r>
              <a:rPr lang="fr-FR" dirty="0"/>
              <a:t>La justice est « la vertu morale qui consiste  dans la justice dans la constante et ferme volonté de donner à Dieu et au prochain ce qui leur est dû ». (Le CEC au n. 108).De cette définition, il ressort que la justice se comprend  à l’aune de </a:t>
            </a:r>
            <a:r>
              <a:rPr lang="fr-FR" i="1" dirty="0"/>
              <a:t>quatre paramètres</a:t>
            </a:r>
            <a:r>
              <a:rPr lang="fr-FR" dirty="0"/>
              <a:t> : </a:t>
            </a:r>
            <a:r>
              <a:rPr lang="fr-FR" b="1" dirty="0"/>
              <a:t>la constance de la volonté</a:t>
            </a:r>
            <a:r>
              <a:rPr lang="fr-FR" dirty="0"/>
              <a:t>,  la </a:t>
            </a:r>
            <a:r>
              <a:rPr lang="fr-FR" b="1" dirty="0"/>
              <a:t>dimension horizontale</a:t>
            </a:r>
            <a:r>
              <a:rPr lang="fr-FR" dirty="0"/>
              <a:t>, </a:t>
            </a:r>
            <a:r>
              <a:rPr lang="fr-FR" b="1" dirty="0"/>
              <a:t>la dimension verticale</a:t>
            </a:r>
            <a:r>
              <a:rPr lang="fr-FR" dirty="0"/>
              <a:t> et le </a:t>
            </a:r>
            <a:r>
              <a:rPr lang="fr-FR" b="1" dirty="0"/>
              <a:t>sens du devoir</a:t>
            </a:r>
            <a:r>
              <a:rPr lang="fr-FR" dirty="0"/>
              <a:t>. </a:t>
            </a:r>
          </a:p>
          <a:p>
            <a:pPr algn="just"/>
            <a:r>
              <a:rPr lang="fr-FR" dirty="0"/>
              <a:t>La justice n’est pas quelque chose de ponctuel, d’occasionnel. Elle est une constante, un continuum. Elle exige  qu’on soit mue par la volonté de maintenir </a:t>
            </a:r>
            <a:r>
              <a:rPr lang="fr-FR" b="1" dirty="0"/>
              <a:t>saine les relations qui nous unissent à Dieu et au prochain</a:t>
            </a:r>
            <a:r>
              <a:rPr lang="fr-FR" dirty="0"/>
              <a:t>; que l’on considère une entorse dans les relations qui nous unit aux autres comme un m</a:t>
            </a:r>
            <a:r>
              <a:rPr lang="fr-FR" i="1" dirty="0"/>
              <a:t>anquement grave à notre devoir d’état </a:t>
            </a:r>
            <a:r>
              <a:rPr lang="fr-FR" dirty="0"/>
              <a:t>de chrétien, appelés à la justification. Elle engage alors au  </a:t>
            </a:r>
            <a:r>
              <a:rPr lang="fr-FR" i="1" dirty="0"/>
              <a:t>pardon</a:t>
            </a:r>
            <a:endParaRPr lang="fr-FR" dirty="0"/>
          </a:p>
        </p:txBody>
      </p:sp>
    </p:spTree>
    <p:extLst>
      <p:ext uri="{BB962C8B-B14F-4D97-AF65-F5344CB8AC3E}">
        <p14:creationId xmlns:p14="http://schemas.microsoft.com/office/powerpoint/2010/main" val="1229601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Compréhension du sujet</a:t>
            </a:r>
          </a:p>
        </p:txBody>
      </p:sp>
      <p:sp>
        <p:nvSpPr>
          <p:cNvPr id="3" name="Espace réservé du contenu 2"/>
          <p:cNvSpPr>
            <a:spLocks noGrp="1"/>
          </p:cNvSpPr>
          <p:nvPr>
            <p:ph idx="1"/>
          </p:nvPr>
        </p:nvSpPr>
        <p:spPr/>
        <p:txBody>
          <a:bodyPr/>
          <a:lstStyle/>
          <a:p>
            <a:r>
              <a:rPr lang="fr-FR" dirty="0"/>
              <a:t>Trois mots: Marie comme référence, la justice et la paix</a:t>
            </a:r>
          </a:p>
          <a:p>
            <a:r>
              <a:rPr lang="fr-FR" dirty="0"/>
              <a:t>Clé de compréhension: « Question comment Marie peut être un modèle  pour quiconque prétend travailler pour la construction de la justice et  de la paix</a:t>
            </a:r>
          </a:p>
          <a:p>
            <a:r>
              <a:rPr lang="fr-FR" dirty="0"/>
              <a:t>Réponse: Elle peut l’être à condition de savoir quelle est son </a:t>
            </a:r>
            <a:r>
              <a:rPr lang="fr-FR" b="1" dirty="0"/>
              <a:t>identité</a:t>
            </a:r>
            <a:r>
              <a:rPr lang="fr-FR" dirty="0"/>
              <a:t>, quelle est sa </a:t>
            </a:r>
            <a:r>
              <a:rPr lang="fr-FR" b="1" dirty="0"/>
              <a:t>mission</a:t>
            </a:r>
            <a:r>
              <a:rPr lang="fr-FR" dirty="0"/>
              <a:t> et </a:t>
            </a:r>
            <a:r>
              <a:rPr lang="fr-FR" b="1" dirty="0"/>
              <a:t>comment elle s’y est prise pour accomplir</a:t>
            </a:r>
            <a:r>
              <a:rPr lang="fr-FR" dirty="0"/>
              <a:t> sa mission</a:t>
            </a:r>
          </a:p>
        </p:txBody>
      </p:sp>
    </p:spTree>
    <p:extLst>
      <p:ext uri="{BB962C8B-B14F-4D97-AF65-F5344CB8AC3E}">
        <p14:creationId xmlns:p14="http://schemas.microsoft.com/office/powerpoint/2010/main" val="1963392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Fondements magistériels  (suite)</a:t>
            </a:r>
          </a:p>
        </p:txBody>
      </p:sp>
      <p:sp>
        <p:nvSpPr>
          <p:cNvPr id="3" name="Espace réservé du contenu 2"/>
          <p:cNvSpPr>
            <a:spLocks noGrp="1"/>
          </p:cNvSpPr>
          <p:nvPr>
            <p:ph idx="1"/>
          </p:nvPr>
        </p:nvSpPr>
        <p:spPr/>
        <p:txBody>
          <a:bodyPr>
            <a:normAutofit fontScale="92500" lnSpcReduction="20000"/>
          </a:bodyPr>
          <a:lstStyle/>
          <a:p>
            <a:r>
              <a:rPr lang="fr-FR" dirty="0"/>
              <a:t>L’essentiel de la justice est décliné dans la </a:t>
            </a:r>
            <a:r>
              <a:rPr lang="fr-FR" b="1" dirty="0"/>
              <a:t>Doctrine Sociale de l’Eglise </a:t>
            </a:r>
            <a:r>
              <a:rPr lang="fr-FR" dirty="0"/>
              <a:t>à travers son trépied de la Doctrine sociale de l’Eglise : </a:t>
            </a:r>
            <a:r>
              <a:rPr lang="fr-FR" i="1" dirty="0"/>
              <a:t>la personne humaine</a:t>
            </a:r>
            <a:r>
              <a:rPr lang="fr-FR" dirty="0"/>
              <a:t>, </a:t>
            </a:r>
            <a:r>
              <a:rPr lang="fr-FR" i="1" dirty="0"/>
              <a:t>le</a:t>
            </a:r>
            <a:r>
              <a:rPr lang="fr-FR" dirty="0"/>
              <a:t> </a:t>
            </a:r>
            <a:r>
              <a:rPr lang="fr-FR" i="1" dirty="0"/>
              <a:t>principe de subsidiarité</a:t>
            </a:r>
            <a:r>
              <a:rPr lang="fr-FR" dirty="0"/>
              <a:t> la </a:t>
            </a:r>
            <a:r>
              <a:rPr lang="fr-FR" i="1" dirty="0"/>
              <a:t>destination universelle des biens</a:t>
            </a:r>
            <a:r>
              <a:rPr lang="fr-FR" dirty="0"/>
              <a:t>.</a:t>
            </a:r>
          </a:p>
          <a:p>
            <a:r>
              <a:rPr lang="fr-FR" dirty="0"/>
              <a:t>Personne humaine: elle est l’image de Dieu et doit être respecté</a:t>
            </a:r>
          </a:p>
          <a:p>
            <a:r>
              <a:rPr lang="fr-FR" dirty="0"/>
              <a:t>Principe de subsidiarité: division du travail: l’instance supérieur ne doit pas interférer dans les taches de l’instance inférieur</a:t>
            </a:r>
          </a:p>
          <a:p>
            <a:r>
              <a:rPr lang="fr-FR" dirty="0"/>
              <a:t>Destination universelle des biens: ceux-ci appartiennent  tous même si la jouissance est individuelle. Il es de justice que l’Etat en définisse les mécanisme de jouissance et de compassassions pour qu’il n’y ait pas des inégalités sociales criantes</a:t>
            </a:r>
          </a:p>
          <a:p>
            <a:r>
              <a:rPr lang="fr-FR" dirty="0">
                <a:solidFill>
                  <a:srgbClr val="FF0000"/>
                </a:solidFill>
              </a:rPr>
              <a:t>Carrefour: quelle est le pilier de la DSC qui souffrent le plus en RDC. Quelles actions de justice faut-il envisager pour changer cet état de choses?</a:t>
            </a:r>
          </a:p>
          <a:p>
            <a:endParaRPr lang="fr-FR" dirty="0"/>
          </a:p>
        </p:txBody>
      </p:sp>
    </p:spTree>
    <p:extLst>
      <p:ext uri="{BB962C8B-B14F-4D97-AF65-F5344CB8AC3E}">
        <p14:creationId xmlns:p14="http://schemas.microsoft.com/office/powerpoint/2010/main" val="2440591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II. Considérations sur la paix</a:t>
            </a:r>
          </a:p>
        </p:txBody>
      </p:sp>
      <p:sp>
        <p:nvSpPr>
          <p:cNvPr id="3" name="Espace réservé du contenu 2"/>
          <p:cNvSpPr>
            <a:spLocks noGrp="1"/>
          </p:cNvSpPr>
          <p:nvPr>
            <p:ph idx="1"/>
          </p:nvPr>
        </p:nvSpPr>
        <p:spPr/>
        <p:txBody>
          <a:bodyPr/>
          <a:lstStyle/>
          <a:p>
            <a:r>
              <a:rPr lang="fr-FR" dirty="0"/>
              <a:t>Une notion plurielle comma la justice. On la définit à la lumière de 4 facteurs:</a:t>
            </a:r>
          </a:p>
          <a:p>
            <a:r>
              <a:rPr lang="fr-FR" dirty="0"/>
              <a:t> l’ambiance qui règne dans un environnement ;</a:t>
            </a:r>
          </a:p>
          <a:p>
            <a:r>
              <a:rPr lang="fr-FR" dirty="0"/>
              <a:t> la personne en tant qu’individu ;  </a:t>
            </a:r>
          </a:p>
          <a:p>
            <a:r>
              <a:rPr lang="fr-FR" dirty="0"/>
              <a:t>la situation au sein des groupes sociaux ; </a:t>
            </a:r>
          </a:p>
          <a:p>
            <a:r>
              <a:rPr lang="fr-FR" dirty="0"/>
              <a:t>la situation intérieure d’un pays ;  </a:t>
            </a:r>
          </a:p>
          <a:p>
            <a:r>
              <a:rPr lang="fr-FR" dirty="0"/>
              <a:t>la situation d’un pays dans ses  relations avec d’autres pays.</a:t>
            </a:r>
          </a:p>
          <a:p>
            <a:endParaRPr lang="fr-FR" dirty="0"/>
          </a:p>
        </p:txBody>
      </p:sp>
    </p:spTree>
    <p:extLst>
      <p:ext uri="{BB962C8B-B14F-4D97-AF65-F5344CB8AC3E}">
        <p14:creationId xmlns:p14="http://schemas.microsoft.com/office/powerpoint/2010/main" val="3786507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just"/>
            <a:r>
              <a:rPr lang="fr-FR" dirty="0"/>
              <a:t>Par rapport à  </a:t>
            </a:r>
            <a:r>
              <a:rPr lang="fr-FR" b="1" dirty="0"/>
              <a:t>l’environnement</a:t>
            </a:r>
            <a:r>
              <a:rPr lang="fr-FR" dirty="0"/>
              <a:t>: la paix </a:t>
            </a:r>
            <a:r>
              <a:rPr lang="fr-FR" i="1" dirty="0"/>
              <a:t>signifie absence de toute agitation et de tout bruit dans un lieu</a:t>
            </a:r>
            <a:r>
              <a:rPr lang="fr-FR" dirty="0"/>
              <a:t>. </a:t>
            </a:r>
          </a:p>
          <a:p>
            <a:pPr algn="just"/>
            <a:r>
              <a:rPr lang="fr-FR" dirty="0"/>
              <a:t>Relativement à la </a:t>
            </a:r>
            <a:r>
              <a:rPr lang="fr-FR" b="1" dirty="0"/>
              <a:t>personne en tant qu’individu</a:t>
            </a:r>
            <a:r>
              <a:rPr lang="fr-FR" dirty="0"/>
              <a:t>, la paix est </a:t>
            </a:r>
            <a:r>
              <a:rPr lang="fr-FR" i="1" dirty="0"/>
              <a:t>l’état de quelqu’un qui jouit d’un calme intérieure</a:t>
            </a:r>
            <a:r>
              <a:rPr lang="fr-FR" dirty="0"/>
              <a:t> ; elle signifie </a:t>
            </a:r>
            <a:r>
              <a:rPr lang="fr-FR" b="1" i="1" dirty="0"/>
              <a:t>tranquillité d’âme</a:t>
            </a:r>
            <a:r>
              <a:rPr lang="fr-FR" dirty="0"/>
              <a:t>.  Elle est ici une notion morale.  Cette acception est soutenue par les philosophes qui la rapportent à l’esprit et au cœur.</a:t>
            </a:r>
          </a:p>
          <a:p>
            <a:pPr algn="just"/>
            <a:r>
              <a:rPr lang="fr-FR" dirty="0"/>
              <a:t>En relation avec les </a:t>
            </a:r>
            <a:r>
              <a:rPr lang="fr-FR" b="1" dirty="0"/>
              <a:t>groupes sociaux</a:t>
            </a:r>
            <a:r>
              <a:rPr lang="fr-FR" dirty="0"/>
              <a:t>, la paix se rapporte au conflit. Elle signifie </a:t>
            </a:r>
            <a:r>
              <a:rPr lang="fr-FR" i="1" dirty="0"/>
              <a:t>l’état de concorde, d’accord entre les citoyens, les  groupes sociaux</a:t>
            </a:r>
            <a:r>
              <a:rPr lang="fr-FR" dirty="0"/>
              <a:t> </a:t>
            </a:r>
            <a:r>
              <a:rPr lang="fr-FR" i="1" dirty="0"/>
              <a:t>et les troubles sociaux</a:t>
            </a:r>
            <a:r>
              <a:rPr lang="fr-FR" dirty="0"/>
              <a:t> ; elle renvoie à l’absence des luttes sociales et des troubles sociaux. Elle est ici aux  antipodes des </a:t>
            </a:r>
            <a:r>
              <a:rPr lang="fr-FR" b="1" i="1" dirty="0"/>
              <a:t>désordres sociaux</a:t>
            </a:r>
            <a:r>
              <a:rPr lang="fr-FR" dirty="0"/>
              <a:t>. Il s’agit alors de </a:t>
            </a:r>
            <a:r>
              <a:rPr lang="fr-FR" b="1" i="1" dirty="0"/>
              <a:t>la paix sociale</a:t>
            </a:r>
            <a:r>
              <a:rPr lang="fr-FR" dirty="0"/>
              <a:t>.</a:t>
            </a:r>
          </a:p>
          <a:p>
            <a:endParaRPr lang="fr-FR" dirty="0"/>
          </a:p>
          <a:p>
            <a:endParaRPr lang="fr-FR" dirty="0"/>
          </a:p>
        </p:txBody>
      </p:sp>
    </p:spTree>
    <p:extLst>
      <p:ext uri="{BB962C8B-B14F-4D97-AF65-F5344CB8AC3E}">
        <p14:creationId xmlns:p14="http://schemas.microsoft.com/office/powerpoint/2010/main" val="2195281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Dans les relations d’un Etat avec les autres  Etats, la paix se définit en relation avec la guerre.  Elle est tributaire du rapport de force</a:t>
            </a:r>
          </a:p>
          <a:p>
            <a:r>
              <a:rPr lang="fr-FR" dirty="0"/>
              <a:t>Elle charrie alors deux significations: primo « l’Etat des pays qui ne sont pas en guerre »; secundo, la cessation des de l’état de guerre entre deux belligérants.</a:t>
            </a:r>
          </a:p>
          <a:p>
            <a:r>
              <a:rPr lang="fr-FR" dirty="0"/>
              <a:t>Elle est la résultante d’une </a:t>
            </a:r>
            <a:r>
              <a:rPr lang="fr-FR" i="1" dirty="0"/>
              <a:t>imposition</a:t>
            </a:r>
            <a:r>
              <a:rPr lang="fr-FR" dirty="0"/>
              <a:t>, d’une </a:t>
            </a:r>
            <a:r>
              <a:rPr lang="fr-FR" i="1" dirty="0"/>
              <a:t>négociation</a:t>
            </a:r>
            <a:r>
              <a:rPr lang="fr-FR" dirty="0"/>
              <a:t> ou </a:t>
            </a:r>
            <a:r>
              <a:rPr lang="fr-FR" i="1" dirty="0"/>
              <a:t>d’un arbitrage</a:t>
            </a:r>
            <a:r>
              <a:rPr lang="fr-FR" dirty="0"/>
              <a:t>. </a:t>
            </a:r>
          </a:p>
          <a:p>
            <a:pPr algn="just"/>
            <a:r>
              <a:rPr lang="fr-FR" dirty="0"/>
              <a:t>Nous soutenons, pour notre part, une définition qui se rapporte à la </a:t>
            </a:r>
            <a:r>
              <a:rPr lang="fr-FR" b="1" dirty="0"/>
              <a:t>sécurité</a:t>
            </a:r>
            <a:r>
              <a:rPr lang="fr-FR" dirty="0"/>
              <a:t>. La paix est alors </a:t>
            </a:r>
            <a:r>
              <a:rPr lang="fr-FR" b="1" i="1" dirty="0"/>
              <a:t>l’absence de tout danger et de toute menace</a:t>
            </a:r>
            <a:r>
              <a:rPr lang="fr-FR" b="1" dirty="0"/>
              <a:t>. </a:t>
            </a:r>
          </a:p>
          <a:p>
            <a:endParaRPr lang="fr-FR" dirty="0"/>
          </a:p>
        </p:txBody>
      </p:sp>
    </p:spTree>
    <p:extLst>
      <p:ext uri="{BB962C8B-B14F-4D97-AF65-F5344CB8AC3E}">
        <p14:creationId xmlns:p14="http://schemas.microsoft.com/office/powerpoint/2010/main" val="1546644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2.2. Importance de la paix</a:t>
            </a:r>
            <a:br>
              <a:rPr lang="fr-FR" dirty="0"/>
            </a:br>
            <a:endParaRPr lang="fr-FR" dirty="0"/>
          </a:p>
        </p:txBody>
      </p:sp>
      <p:sp>
        <p:nvSpPr>
          <p:cNvPr id="3" name="Espace réservé du contenu 2"/>
          <p:cNvSpPr>
            <a:spLocks noGrp="1"/>
          </p:cNvSpPr>
          <p:nvPr>
            <p:ph idx="1"/>
          </p:nvPr>
        </p:nvSpPr>
        <p:spPr/>
        <p:txBody>
          <a:bodyPr>
            <a:normAutofit lnSpcReduction="10000"/>
          </a:bodyPr>
          <a:lstStyle/>
          <a:p>
            <a:r>
              <a:rPr lang="fr-FR" dirty="0"/>
              <a:t>La paix est la </a:t>
            </a:r>
            <a:r>
              <a:rPr lang="fr-FR" i="1" dirty="0"/>
              <a:t>condition de possibilité pour parvenir au développement durable</a:t>
            </a:r>
            <a:r>
              <a:rPr lang="fr-FR" dirty="0"/>
              <a:t>. Tout  développement durable suppose la </a:t>
            </a:r>
            <a:r>
              <a:rPr lang="fr-FR" i="1" dirty="0"/>
              <a:t>prévention des conflits</a:t>
            </a:r>
            <a:r>
              <a:rPr lang="fr-FR" dirty="0"/>
              <a:t>, la culture de la </a:t>
            </a:r>
            <a:r>
              <a:rPr lang="fr-FR" i="1" dirty="0"/>
              <a:t>non-violence</a:t>
            </a:r>
            <a:r>
              <a:rPr lang="fr-FR" dirty="0"/>
              <a:t>,  la </a:t>
            </a:r>
            <a:r>
              <a:rPr lang="fr-FR" i="1" dirty="0"/>
              <a:t>propension pour le dialogue</a:t>
            </a:r>
            <a:r>
              <a:rPr lang="fr-FR" dirty="0"/>
              <a:t>   pour résoudre pacifiquement le conflit. </a:t>
            </a:r>
          </a:p>
          <a:p>
            <a:r>
              <a:rPr lang="fr-FR" dirty="0"/>
              <a:t>De là vient que la valeur de la paix tient du fait qu’elle est du registre de </a:t>
            </a:r>
            <a:r>
              <a:rPr lang="fr-FR" i="1" dirty="0"/>
              <a:t>l’intérêt commun</a:t>
            </a:r>
            <a:r>
              <a:rPr lang="fr-FR" dirty="0"/>
              <a:t> pour le développement. En effet, ce dernier prend racine dans la prospérité.</a:t>
            </a:r>
          </a:p>
          <a:p>
            <a:r>
              <a:rPr lang="fr-FR" b="1" dirty="0">
                <a:solidFill>
                  <a:srgbClr val="FF0000"/>
                </a:solidFill>
              </a:rPr>
              <a:t>Question de carrefour: évaluer les discours la pertinence des plans de développement des politiques congolais au regard de leur investissement en faveur de la paix. Faites consécutivement une note technique en termes de priorités de développement</a:t>
            </a:r>
          </a:p>
          <a:p>
            <a:endParaRPr lang="fr-FR" dirty="0"/>
          </a:p>
        </p:txBody>
      </p:sp>
    </p:spTree>
    <p:extLst>
      <p:ext uri="{BB962C8B-B14F-4D97-AF65-F5344CB8AC3E}">
        <p14:creationId xmlns:p14="http://schemas.microsoft.com/office/powerpoint/2010/main" val="4108582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2.3. Typologie de la paix</a:t>
            </a:r>
          </a:p>
        </p:txBody>
      </p:sp>
      <p:sp>
        <p:nvSpPr>
          <p:cNvPr id="3" name="Espace réservé du contenu 2"/>
          <p:cNvSpPr>
            <a:spLocks noGrp="1"/>
          </p:cNvSpPr>
          <p:nvPr>
            <p:ph idx="1"/>
          </p:nvPr>
        </p:nvSpPr>
        <p:spPr/>
        <p:txBody>
          <a:bodyPr>
            <a:normAutofit fontScale="70000" lnSpcReduction="20000"/>
          </a:bodyPr>
          <a:lstStyle/>
          <a:p>
            <a:r>
              <a:rPr lang="fr-FR" dirty="0"/>
              <a:t>Cinq types de paix: la paix hégémonique, la paix d’équilibre, la paix fédérative, la paix de pacification et la paix oligarchique</a:t>
            </a:r>
          </a:p>
          <a:p>
            <a:r>
              <a:rPr lang="fr-FR" dirty="0"/>
              <a:t>La paix hégémonique: elle repose sur une supériorité  de droit ou de fait, laquelle confère soumission d’une instance à l’autre</a:t>
            </a:r>
          </a:p>
          <a:p>
            <a:r>
              <a:rPr lang="fr-FR" dirty="0"/>
              <a:t>La paix d’équilibre: elle repose sur la pluralité d’acteurs qui ne sont pas soumis les uns aux autres</a:t>
            </a:r>
          </a:p>
          <a:p>
            <a:pPr algn="just"/>
            <a:r>
              <a:rPr lang="fr-FR" dirty="0"/>
              <a:t>La paix fédérative: elle suppose un système et postule que des composantes de ce système peut naître une tierce autorité commune supérieure  et distinctes d’elle mêmes</a:t>
            </a:r>
          </a:p>
          <a:p>
            <a:r>
              <a:rPr lang="fr-FR" dirty="0"/>
              <a:t>La paix de pacification: elle est de mise dans les relations internationales. Elle repose sur le postulat du passage de l’état de nature à l’Etat de civilisation dont le maitre-mot est la </a:t>
            </a:r>
            <a:r>
              <a:rPr lang="fr-FR" b="1" dirty="0"/>
              <a:t>loi.</a:t>
            </a:r>
          </a:p>
          <a:p>
            <a:r>
              <a:rPr lang="fr-FR" dirty="0"/>
              <a:t>La paix oligarchique: elle tente de constater les faiblesses de la sécurité collective du droit international et tente de proposer un système dans lequel les grandes puissances abandonnent la compétitions et s’engage dans un régime de coopération</a:t>
            </a:r>
          </a:p>
          <a:p>
            <a:r>
              <a:rPr lang="fr-FR" b="1" dirty="0">
                <a:solidFill>
                  <a:srgbClr val="FF0000"/>
                </a:solidFill>
              </a:rPr>
              <a:t>Question: quel (s) est/ sont le types de paix à préconiser pour la RDC?</a:t>
            </a:r>
          </a:p>
        </p:txBody>
      </p:sp>
    </p:spTree>
    <p:extLst>
      <p:ext uri="{BB962C8B-B14F-4D97-AF65-F5344CB8AC3E}">
        <p14:creationId xmlns:p14="http://schemas.microsoft.com/office/powerpoint/2010/main" val="3461292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2.4. La paix dans la perspective chrétienne</a:t>
            </a:r>
          </a:p>
        </p:txBody>
      </p:sp>
      <p:sp>
        <p:nvSpPr>
          <p:cNvPr id="3" name="Espace réservé du contenu 2"/>
          <p:cNvSpPr>
            <a:spLocks noGrp="1"/>
          </p:cNvSpPr>
          <p:nvPr>
            <p:ph idx="1"/>
          </p:nvPr>
        </p:nvSpPr>
        <p:spPr/>
        <p:txBody>
          <a:bodyPr>
            <a:normAutofit lnSpcReduction="10000"/>
          </a:bodyPr>
          <a:lstStyle/>
          <a:p>
            <a:pPr marL="0" indent="0">
              <a:buNone/>
            </a:pPr>
            <a:r>
              <a:rPr lang="fr-FR" dirty="0"/>
              <a:t>Dans la Bible:</a:t>
            </a:r>
          </a:p>
          <a:p>
            <a:pPr marL="0" indent="0">
              <a:buNone/>
            </a:pPr>
            <a:r>
              <a:rPr lang="fr-FR" dirty="0"/>
              <a:t>Deux notions rendent compte de la paix,  «  </a:t>
            </a:r>
            <a:r>
              <a:rPr lang="fr-FR" dirty="0" err="1"/>
              <a:t>shalom</a:t>
            </a:r>
            <a:r>
              <a:rPr lang="fr-FR" dirty="0"/>
              <a:t> », le don et la construction. La paix est un don de Dieu  et une construction de l’homme</a:t>
            </a:r>
          </a:p>
          <a:p>
            <a:pPr marL="0" indent="0">
              <a:buNone/>
            </a:pPr>
            <a:r>
              <a:rPr lang="fr-FR" dirty="0"/>
              <a:t>Le mot hébreu « </a:t>
            </a:r>
            <a:r>
              <a:rPr lang="fr-FR" dirty="0" err="1"/>
              <a:t>shalom</a:t>
            </a:r>
            <a:r>
              <a:rPr lang="fr-FR" dirty="0"/>
              <a:t> », n’est pas synonyme de calme ou d’absence de conflit. Elle est le résultat de </a:t>
            </a:r>
            <a:r>
              <a:rPr lang="fr-FR" i="1" dirty="0"/>
              <a:t>bonnes relations de l’homme avec Dieu</a:t>
            </a:r>
            <a:r>
              <a:rPr lang="fr-FR" dirty="0"/>
              <a:t>, de </a:t>
            </a:r>
            <a:r>
              <a:rPr lang="fr-FR" i="1" dirty="0"/>
              <a:t>bonne relation des uns avec les autres</a:t>
            </a:r>
            <a:r>
              <a:rPr lang="fr-FR" dirty="0"/>
              <a:t>, et </a:t>
            </a:r>
            <a:r>
              <a:rPr lang="fr-FR" i="1" dirty="0"/>
              <a:t>de bonne relation vis-à-vis de la création</a:t>
            </a:r>
            <a:r>
              <a:rPr lang="fr-FR" dirty="0"/>
              <a:t>, en un mot « plénitude  la vie ».  Cette relation s’exprime en termes </a:t>
            </a:r>
            <a:r>
              <a:rPr lang="fr-FR" i="1" dirty="0"/>
              <a:t>d’abandon de  confiance</a:t>
            </a:r>
            <a:r>
              <a:rPr lang="fr-FR" dirty="0"/>
              <a:t> </a:t>
            </a:r>
            <a:r>
              <a:rPr lang="fr-FR" i="1" dirty="0"/>
              <a:t>en Dieu</a:t>
            </a:r>
            <a:r>
              <a:rPr lang="fr-FR" dirty="0"/>
              <a:t> (Ph4, 6-7), </a:t>
            </a:r>
            <a:r>
              <a:rPr lang="fr-FR" i="1" dirty="0"/>
              <a:t>d’assurance de la présence de Dieu</a:t>
            </a:r>
            <a:r>
              <a:rPr lang="fr-FR" dirty="0"/>
              <a:t> (Ps22, 4 ; 1P 5,6-7), </a:t>
            </a:r>
            <a:r>
              <a:rPr lang="fr-FR" i="1" dirty="0"/>
              <a:t>de la certitude de la présence de Dieu</a:t>
            </a:r>
            <a:r>
              <a:rPr lang="fr-FR" dirty="0"/>
              <a:t> (Rm8, 38-39) et </a:t>
            </a:r>
            <a:r>
              <a:rPr lang="fr-FR" i="1" dirty="0"/>
              <a:t>de victoire en Jésus Christ</a:t>
            </a:r>
            <a:r>
              <a:rPr lang="fr-FR" dirty="0"/>
              <a:t> (1P5, 10).</a:t>
            </a:r>
          </a:p>
          <a:p>
            <a:pPr marL="0" indent="0">
              <a:buNone/>
            </a:pPr>
            <a:endParaRPr lang="fr-FR" dirty="0"/>
          </a:p>
        </p:txBody>
      </p:sp>
    </p:spTree>
    <p:extLst>
      <p:ext uri="{BB962C8B-B14F-4D97-AF65-F5344CB8AC3E}">
        <p14:creationId xmlns:p14="http://schemas.microsoft.com/office/powerpoint/2010/main" val="1773282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paix dans la Bible</a:t>
            </a:r>
          </a:p>
        </p:txBody>
      </p:sp>
      <p:sp>
        <p:nvSpPr>
          <p:cNvPr id="3" name="Espace réservé du contenu 2"/>
          <p:cNvSpPr>
            <a:spLocks noGrp="1"/>
          </p:cNvSpPr>
          <p:nvPr>
            <p:ph idx="1"/>
          </p:nvPr>
        </p:nvSpPr>
        <p:spPr/>
        <p:txBody>
          <a:bodyPr>
            <a:normAutofit lnSpcReduction="10000"/>
          </a:bodyPr>
          <a:lstStyle/>
          <a:p>
            <a:r>
              <a:rPr lang="fr-FR" dirty="0"/>
              <a:t>En Is 32,17 et Jc3, 18, la paix est mise en relation avec la justice. Les deux textes insistent sur les </a:t>
            </a:r>
            <a:r>
              <a:rPr lang="fr-FR" i="1" dirty="0"/>
              <a:t>relations justes et durables dans la société humaine</a:t>
            </a:r>
            <a:r>
              <a:rPr lang="fr-FR" dirty="0"/>
              <a:t>, sur la </a:t>
            </a:r>
            <a:r>
              <a:rPr lang="fr-FR" i="1" dirty="0"/>
              <a:t>vitalité de nos liens avec la terre</a:t>
            </a:r>
            <a:r>
              <a:rPr lang="fr-FR" dirty="0"/>
              <a:t>, le </a:t>
            </a:r>
            <a:r>
              <a:rPr lang="fr-FR" i="1" dirty="0"/>
              <a:t>bien-être et l’intégrité de la création</a:t>
            </a:r>
            <a:r>
              <a:rPr lang="fr-FR" dirty="0"/>
              <a:t>.</a:t>
            </a:r>
          </a:p>
          <a:p>
            <a:r>
              <a:rPr lang="fr-FR" dirty="0"/>
              <a:t>Le Ps 85, 10, révèle que la paix est inconcevable en dehors de la </a:t>
            </a:r>
            <a:r>
              <a:rPr lang="fr-FR" i="1" dirty="0"/>
              <a:t>justice car justice et paix s’embrassent.</a:t>
            </a:r>
            <a:r>
              <a:rPr lang="fr-FR" dirty="0"/>
              <a:t> En effet, il y a paix quand personne n’a faim, quand personne n’est forcé à se débrouiller seul, quand on se soutien mutuellement, quand les différences sont vécues comme des opportunités pour le bien de tous, quand il n’y a pas menace extérieure, quand les gens vivent dans la joie, quand on ne sème pas la haine.  Il y a paix lorsqu’il y a </a:t>
            </a:r>
            <a:r>
              <a:rPr lang="fr-FR" i="1" dirty="0"/>
              <a:t>concorde</a:t>
            </a:r>
            <a:r>
              <a:rPr lang="fr-FR" dirty="0"/>
              <a:t>, lorsque les gens </a:t>
            </a:r>
            <a:r>
              <a:rPr lang="fr-FR" i="1" dirty="0"/>
              <a:t>recherchent ce qui contribue à l’édification mutuelle</a:t>
            </a:r>
            <a:r>
              <a:rPr lang="fr-FR" dirty="0"/>
              <a:t>  (Rm14, 19).</a:t>
            </a:r>
          </a:p>
          <a:p>
            <a:endParaRPr lang="fr-FR" dirty="0"/>
          </a:p>
        </p:txBody>
      </p:sp>
    </p:spTree>
    <p:extLst>
      <p:ext uri="{BB962C8B-B14F-4D97-AF65-F5344CB8AC3E}">
        <p14:creationId xmlns:p14="http://schemas.microsoft.com/office/powerpoint/2010/main" val="1697668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paix dans le Tradition et le magistère</a:t>
            </a:r>
          </a:p>
        </p:txBody>
      </p:sp>
      <p:sp>
        <p:nvSpPr>
          <p:cNvPr id="3" name="Espace réservé du contenu 2"/>
          <p:cNvSpPr>
            <a:spLocks noGrp="1"/>
          </p:cNvSpPr>
          <p:nvPr>
            <p:ph idx="1"/>
          </p:nvPr>
        </p:nvSpPr>
        <p:spPr/>
        <p:txBody>
          <a:bodyPr>
            <a:normAutofit lnSpcReduction="10000"/>
          </a:bodyPr>
          <a:lstStyle/>
          <a:p>
            <a:r>
              <a:rPr lang="fr-FR" dirty="0"/>
              <a:t>Pour Saint-Augustin, la paix est la tranquillité de l’ordre. </a:t>
            </a:r>
            <a:r>
              <a:rPr lang="fr-FR" b="1" dirty="0"/>
              <a:t>. </a:t>
            </a:r>
            <a:r>
              <a:rPr lang="fr-FR" dirty="0"/>
              <a:t>La paix ne peut s’obtenir sur la terre sans la sauvegarde des biens de personnes, sans la libre communication entre les humains, sans le respect de la dignité des personnes et la pratique assidue de la fraternité.</a:t>
            </a:r>
          </a:p>
          <a:p>
            <a:r>
              <a:rPr lang="fr-FR" dirty="0"/>
              <a:t>Les enseignements du magistère à travers les encycliques lient la paix à la </a:t>
            </a:r>
            <a:r>
              <a:rPr lang="fr-FR" b="1" dirty="0"/>
              <a:t>croissance humaine</a:t>
            </a:r>
            <a:r>
              <a:rPr lang="fr-FR" dirty="0"/>
              <a:t>. Trois textes clés retiennent notre attention : </a:t>
            </a:r>
            <a:r>
              <a:rPr lang="fr-FR" i="1" dirty="0"/>
              <a:t>GS</a:t>
            </a:r>
            <a:r>
              <a:rPr lang="fr-FR" dirty="0"/>
              <a:t>, </a:t>
            </a:r>
            <a:r>
              <a:rPr lang="fr-FR" i="1" dirty="0" err="1"/>
              <a:t>Pacem</a:t>
            </a:r>
            <a:r>
              <a:rPr lang="fr-FR" dirty="0"/>
              <a:t> </a:t>
            </a:r>
            <a:r>
              <a:rPr lang="fr-FR" i="1" dirty="0"/>
              <a:t>in</a:t>
            </a:r>
            <a:r>
              <a:rPr lang="fr-FR" dirty="0"/>
              <a:t> </a:t>
            </a:r>
            <a:r>
              <a:rPr lang="fr-FR" i="1" dirty="0"/>
              <a:t>terris</a:t>
            </a:r>
            <a:r>
              <a:rPr lang="fr-FR" dirty="0"/>
              <a:t> et </a:t>
            </a:r>
            <a:r>
              <a:rPr lang="fr-FR" i="1" dirty="0" err="1"/>
              <a:t>Redemptor</a:t>
            </a:r>
            <a:r>
              <a:rPr lang="fr-FR" i="1" dirty="0"/>
              <a:t> </a:t>
            </a:r>
            <a:r>
              <a:rPr lang="fr-FR" i="1" dirty="0" err="1"/>
              <a:t>Hominis</a:t>
            </a:r>
            <a:endParaRPr lang="fr-FR" i="1" dirty="0"/>
          </a:p>
          <a:p>
            <a:r>
              <a:rPr lang="fr-FR" dirty="0"/>
              <a:t>Selon GS 78, la paix est un </a:t>
            </a:r>
            <a:r>
              <a:rPr lang="fr-FR" b="1" i="1" dirty="0"/>
              <a:t>effet de la charité. </a:t>
            </a:r>
          </a:p>
          <a:p>
            <a:r>
              <a:rPr lang="fr-FR" dirty="0"/>
              <a:t>Les enseignements sur la paix  se trouvent récapitulés dans </a:t>
            </a:r>
            <a:r>
              <a:rPr lang="fr-FR" i="1" dirty="0" err="1"/>
              <a:t>Pacem</a:t>
            </a:r>
            <a:r>
              <a:rPr lang="fr-FR" i="1" dirty="0"/>
              <a:t> in terris, </a:t>
            </a:r>
            <a:r>
              <a:rPr lang="fr-FR" dirty="0"/>
              <a:t>qui présente la paix comme une </a:t>
            </a:r>
            <a:r>
              <a:rPr lang="fr-FR" b="1" i="1" dirty="0"/>
              <a:t>construction </a:t>
            </a:r>
            <a:r>
              <a:rPr lang="fr-FR" b="1" dirty="0"/>
              <a:t>ou</a:t>
            </a:r>
            <a:r>
              <a:rPr lang="fr-FR" b="1" i="1" dirty="0"/>
              <a:t> une culture et ce, en lien avec la citoyenneté mondiale.</a:t>
            </a:r>
            <a:endParaRPr lang="fr-FR" dirty="0"/>
          </a:p>
        </p:txBody>
      </p:sp>
    </p:spTree>
    <p:extLst>
      <p:ext uri="{BB962C8B-B14F-4D97-AF65-F5344CB8AC3E}">
        <p14:creationId xmlns:p14="http://schemas.microsoft.com/office/powerpoint/2010/main" val="3967584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Paix dans la Tradition et le Magistère (suite</a:t>
            </a:r>
          </a:p>
        </p:txBody>
      </p:sp>
      <p:sp>
        <p:nvSpPr>
          <p:cNvPr id="3" name="Espace réservé du contenu 2"/>
          <p:cNvSpPr>
            <a:spLocks noGrp="1"/>
          </p:cNvSpPr>
          <p:nvPr>
            <p:ph idx="1"/>
          </p:nvPr>
        </p:nvSpPr>
        <p:spPr/>
        <p:txBody>
          <a:bodyPr/>
          <a:lstStyle/>
          <a:p>
            <a:pPr algn="just"/>
            <a:r>
              <a:rPr lang="fr-FR" dirty="0"/>
              <a:t>Les thèmes les plus importants de  </a:t>
            </a:r>
            <a:r>
              <a:rPr lang="fr-FR" dirty="0" err="1"/>
              <a:t>Pacem</a:t>
            </a:r>
            <a:r>
              <a:rPr lang="fr-FR" dirty="0"/>
              <a:t> in terris sont: la </a:t>
            </a:r>
            <a:r>
              <a:rPr lang="fr-FR" i="1" dirty="0"/>
              <a:t>primauté</a:t>
            </a:r>
            <a:r>
              <a:rPr lang="fr-FR" dirty="0"/>
              <a:t> </a:t>
            </a:r>
            <a:r>
              <a:rPr lang="fr-FR" i="1" dirty="0"/>
              <a:t>de la</a:t>
            </a:r>
            <a:r>
              <a:rPr lang="fr-FR" dirty="0"/>
              <a:t> </a:t>
            </a:r>
            <a:r>
              <a:rPr lang="fr-FR" i="1" dirty="0"/>
              <a:t>personne sur l’Etat</a:t>
            </a:r>
            <a:r>
              <a:rPr lang="fr-FR" dirty="0"/>
              <a:t>,  </a:t>
            </a:r>
            <a:r>
              <a:rPr lang="fr-FR" i="1" dirty="0"/>
              <a:t>la relativité de la souveraineté des Etats au regard de leur soumission commune au droit international</a:t>
            </a:r>
            <a:r>
              <a:rPr lang="fr-FR" dirty="0"/>
              <a:t>, </a:t>
            </a:r>
            <a:r>
              <a:rPr lang="fr-FR" i="1" dirty="0"/>
              <a:t>la nécessaire corrélation entre  la paix et la justice sociale et économique entre les nations. </a:t>
            </a:r>
          </a:p>
          <a:p>
            <a:pPr algn="just"/>
            <a:r>
              <a:rPr lang="fr-FR" i="1" dirty="0" err="1"/>
              <a:t>Redemptor</a:t>
            </a:r>
            <a:r>
              <a:rPr lang="fr-FR" i="1" dirty="0"/>
              <a:t> </a:t>
            </a:r>
            <a:r>
              <a:rPr lang="fr-FR" i="1" dirty="0" err="1"/>
              <a:t>Hominis</a:t>
            </a:r>
            <a:r>
              <a:rPr lang="fr-FR" i="1" dirty="0"/>
              <a:t> </a:t>
            </a:r>
            <a:r>
              <a:rPr lang="fr-FR" dirty="0"/>
              <a:t>développe  l’ensemble </a:t>
            </a:r>
            <a:r>
              <a:rPr lang="fr-FR" b="1" i="1" dirty="0"/>
              <a:t>des conditions qui fondent la paix</a:t>
            </a:r>
            <a:r>
              <a:rPr lang="fr-FR" dirty="0"/>
              <a:t>. La condition fondamentale est le </a:t>
            </a:r>
            <a:r>
              <a:rPr lang="fr-FR" b="1" dirty="0"/>
              <a:t>respect des droits de l’homme.</a:t>
            </a:r>
            <a:r>
              <a:rPr lang="fr-FR" dirty="0"/>
              <a:t> </a:t>
            </a:r>
          </a:p>
          <a:p>
            <a:endParaRPr lang="fr-FR" dirty="0"/>
          </a:p>
          <a:p>
            <a:endParaRPr lang="fr-FR" dirty="0"/>
          </a:p>
        </p:txBody>
      </p:sp>
    </p:spTree>
    <p:extLst>
      <p:ext uri="{BB962C8B-B14F-4D97-AF65-F5344CB8AC3E}">
        <p14:creationId xmlns:p14="http://schemas.microsoft.com/office/powerpoint/2010/main" val="287781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Objectif de la méditation</a:t>
            </a:r>
          </a:p>
        </p:txBody>
      </p:sp>
      <p:sp>
        <p:nvSpPr>
          <p:cNvPr id="3" name="Espace réservé du contenu 2"/>
          <p:cNvSpPr>
            <a:spLocks noGrp="1"/>
          </p:cNvSpPr>
          <p:nvPr>
            <p:ph idx="1"/>
          </p:nvPr>
        </p:nvSpPr>
        <p:spPr/>
        <p:txBody>
          <a:bodyPr/>
          <a:lstStyle/>
          <a:p>
            <a:r>
              <a:rPr lang="fr-FR" dirty="0"/>
              <a:t>Trouver des points d’ancrages   dans la Bible, la Tradition et le  magistère pour fonder l’action pour la justice et la paix</a:t>
            </a:r>
          </a:p>
          <a:p>
            <a:r>
              <a:rPr lang="fr-FR" dirty="0"/>
              <a:t>Montrer comment, à l’instar de Marie, l’action pour la justice et la paix s’inscrit dans la mission de l’Eglise.</a:t>
            </a:r>
          </a:p>
        </p:txBody>
      </p:sp>
    </p:spTree>
    <p:extLst>
      <p:ext uri="{BB962C8B-B14F-4D97-AF65-F5344CB8AC3E}">
        <p14:creationId xmlns:p14="http://schemas.microsoft.com/office/powerpoint/2010/main" val="446850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III. La Vierge Marie référence </a:t>
            </a:r>
            <a:r>
              <a:rPr lang="fr-FR"/>
              <a:t>pour bâtir de </a:t>
            </a:r>
            <a:r>
              <a:rPr lang="fr-FR" dirty="0"/>
              <a:t>la paix</a:t>
            </a:r>
          </a:p>
        </p:txBody>
      </p:sp>
      <p:sp>
        <p:nvSpPr>
          <p:cNvPr id="3" name="Espace réservé du contenu 2"/>
          <p:cNvSpPr>
            <a:spLocks noGrp="1"/>
          </p:cNvSpPr>
          <p:nvPr>
            <p:ph idx="1"/>
          </p:nvPr>
        </p:nvSpPr>
        <p:spPr/>
        <p:txBody>
          <a:bodyPr>
            <a:normAutofit lnSpcReduction="10000"/>
          </a:bodyPr>
          <a:lstStyle/>
          <a:p>
            <a:r>
              <a:rPr lang="fr-FR" dirty="0"/>
              <a:t>La référence se dit du repère, de ce sur lequel on s’appuie pour réaliser une activité et sous-tendre sa réflexion.  </a:t>
            </a:r>
          </a:p>
          <a:p>
            <a:r>
              <a:rPr lang="fr-FR" dirty="0"/>
              <a:t>En disant : « Vierge Marie, référence pour la justice et la paix », nous voulons répondre à la question suivante : « A quelle conditions la vierge Marie peut servir de repère pour quiconque prétend, veut travailler ou travaille au bénéfice de la justice et de la paix.</a:t>
            </a:r>
          </a:p>
          <a:p>
            <a:r>
              <a:rPr lang="fr-FR" dirty="0"/>
              <a:t>la Vierge Marie ne peut être un repère pour quiconque, prétend, veut ou travailler ou travail au bénéfice de la justice et de la paix, qu’à condition que ce dernier connaisse </a:t>
            </a:r>
            <a:r>
              <a:rPr lang="fr-FR" b="1" dirty="0"/>
              <a:t>quelle est l’identité de  la Vierge Marie</a:t>
            </a:r>
            <a:r>
              <a:rPr lang="fr-FR" dirty="0"/>
              <a:t>, quelle est </a:t>
            </a:r>
            <a:r>
              <a:rPr lang="fr-FR" b="1" dirty="0"/>
              <a:t>la mission qu’elle a assumée</a:t>
            </a:r>
            <a:r>
              <a:rPr lang="fr-FR" dirty="0"/>
              <a:t> et </a:t>
            </a:r>
            <a:r>
              <a:rPr lang="fr-FR" b="1" dirty="0"/>
              <a:t>comment elle s’y est pris pour réussir</a:t>
            </a:r>
            <a:r>
              <a:rPr lang="fr-FR" dirty="0"/>
              <a:t>. </a:t>
            </a:r>
          </a:p>
          <a:p>
            <a:endParaRPr lang="fr-FR" dirty="0"/>
          </a:p>
          <a:p>
            <a:endParaRPr lang="fr-FR" dirty="0"/>
          </a:p>
          <a:p>
            <a:endParaRPr lang="fr-FR" dirty="0"/>
          </a:p>
        </p:txBody>
      </p:sp>
    </p:spTree>
    <p:extLst>
      <p:ext uri="{BB962C8B-B14F-4D97-AF65-F5344CB8AC3E}">
        <p14:creationId xmlns:p14="http://schemas.microsoft.com/office/powerpoint/2010/main" val="3223862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3.1. Identité de Marie</a:t>
            </a:r>
          </a:p>
        </p:txBody>
      </p:sp>
      <p:sp>
        <p:nvSpPr>
          <p:cNvPr id="3" name="Espace réservé du contenu 2"/>
          <p:cNvSpPr>
            <a:spLocks noGrp="1"/>
          </p:cNvSpPr>
          <p:nvPr>
            <p:ph idx="1"/>
          </p:nvPr>
        </p:nvSpPr>
        <p:spPr/>
        <p:txBody>
          <a:bodyPr>
            <a:normAutofit fontScale="85000" lnSpcReduction="20000"/>
          </a:bodyPr>
          <a:lstStyle/>
          <a:p>
            <a:r>
              <a:rPr lang="fr-FR" dirty="0"/>
              <a:t>Plusieurs attributs définissent l’identité de Marie. Cependant, nous retenons deux  attributs qui, à notre avis, englobent tous les autres : </a:t>
            </a:r>
            <a:r>
              <a:rPr lang="fr-FR" b="1" dirty="0"/>
              <a:t>Mère de Dieu</a:t>
            </a:r>
            <a:r>
              <a:rPr lang="fr-FR" dirty="0"/>
              <a:t> et </a:t>
            </a:r>
            <a:r>
              <a:rPr lang="fr-FR" b="1" dirty="0"/>
              <a:t>Mère de l’Eglise.</a:t>
            </a:r>
            <a:endParaRPr lang="fr-FR" dirty="0"/>
          </a:p>
          <a:p>
            <a:endParaRPr lang="fr-FR" dirty="0"/>
          </a:p>
          <a:p>
            <a:pPr marL="0" indent="0">
              <a:buNone/>
            </a:pPr>
            <a:r>
              <a:rPr lang="fr-FR" dirty="0"/>
              <a:t>a) Mère de Dieu</a:t>
            </a:r>
          </a:p>
          <a:p>
            <a:r>
              <a:rPr lang="fr-FR" dirty="0"/>
              <a:t>Le premier janvier de toutes les années nous célébrons Marie, Mère de Dieu et reine de la Paix. Mais la question qui pourrait tarauder l’esprit est la suivante : « Comment un humain peut-elle être mère de Dieu ? »  Deux notions doivent être convoquées pour répondre à cette question : </a:t>
            </a:r>
            <a:r>
              <a:rPr lang="fr-FR" b="1" i="1" dirty="0"/>
              <a:t>la grâce</a:t>
            </a:r>
            <a:r>
              <a:rPr lang="fr-FR" i="1" dirty="0"/>
              <a:t> </a:t>
            </a:r>
            <a:r>
              <a:rPr lang="fr-FR" dirty="0"/>
              <a:t>et la </a:t>
            </a:r>
            <a:r>
              <a:rPr lang="fr-FR" b="1" i="1" dirty="0"/>
              <a:t>coopération</a:t>
            </a:r>
          </a:p>
          <a:p>
            <a:r>
              <a:rPr lang="fr-FR" dirty="0"/>
              <a:t>En effet, Marie a  trouvé  une grâce auprès de Dieu, celle de devenir la mère de celui devrait  porter au monde la paix.  Pour ce faire, Dieu l’a préservée du péché originel. Voilà pourquoi, nous le louons  titre de « immaculée conception ». C’est par le mérite du Christ qu’elle est préservée du péché originel.</a:t>
            </a:r>
          </a:p>
        </p:txBody>
      </p:sp>
    </p:spTree>
    <p:extLst>
      <p:ext uri="{BB962C8B-B14F-4D97-AF65-F5344CB8AC3E}">
        <p14:creationId xmlns:p14="http://schemas.microsoft.com/office/powerpoint/2010/main" val="3606343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Marie, Mère de Dieu (suite)</a:t>
            </a:r>
          </a:p>
        </p:txBody>
      </p:sp>
      <p:sp>
        <p:nvSpPr>
          <p:cNvPr id="3" name="Espace réservé du contenu 2"/>
          <p:cNvSpPr>
            <a:spLocks noGrp="1"/>
          </p:cNvSpPr>
          <p:nvPr>
            <p:ph idx="1"/>
          </p:nvPr>
        </p:nvSpPr>
        <p:spPr/>
        <p:txBody>
          <a:bodyPr>
            <a:normAutofit fontScale="92500" lnSpcReduction="20000"/>
          </a:bodyPr>
          <a:lstStyle/>
          <a:p>
            <a:pPr algn="just"/>
            <a:r>
              <a:rPr lang="fr-FR" dirty="0"/>
              <a:t>En outre, Marie est mère de Dieu parce qu’elle  dit « oui ! » au Seigneur qui sollicitait son concours pour travailler à la rédemption de l’humanité. En fait, Dieu a créé l’homme  pour vivre en communion avec Lui. Cette communion était de mise  tant que l’homme vivait dans </a:t>
            </a:r>
            <a:r>
              <a:rPr lang="fr-FR" i="1" dirty="0"/>
              <a:t>l’obéissance à la voix de Dieu</a:t>
            </a:r>
            <a:r>
              <a:rPr lang="fr-FR" dirty="0"/>
              <a:t>. Mais quand Eve, mère de tous les vivants, a désobéi à la voix de Dieu, entrainant Adam dans les méandres de la même désobéissance,  cette communion a été rompue. Le « non ! » d’Eve à Dieu a entrainé l’hostilité entre l’homme et Dieu, entre l’homme et son semblable, entre l’homme et la création.  </a:t>
            </a:r>
          </a:p>
          <a:p>
            <a:pPr algn="just"/>
            <a:r>
              <a:rPr lang="fr-FR" dirty="0"/>
              <a:t>La réponse de Marie,  son « oui » à Dieu,  est une réplique à la désobéissance d’Eve.  Marie devient, par son </a:t>
            </a:r>
            <a:r>
              <a:rPr lang="fr-FR" b="1" dirty="0"/>
              <a:t>«fiat »,</a:t>
            </a:r>
            <a:r>
              <a:rPr lang="fr-FR" dirty="0"/>
              <a:t> celle par qui l’obéissance restaure la communion entre l’homme et Dieu, entre l’homme et son semblable, entre l’homme et  la nature. Marie est donc la mère de tous les vivants. </a:t>
            </a:r>
          </a:p>
          <a:p>
            <a:endParaRPr lang="fr-FR" dirty="0"/>
          </a:p>
        </p:txBody>
      </p:sp>
    </p:spTree>
    <p:extLst>
      <p:ext uri="{BB962C8B-B14F-4D97-AF65-F5344CB8AC3E}">
        <p14:creationId xmlns:p14="http://schemas.microsoft.com/office/powerpoint/2010/main" val="3557840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Marie, Mère de l’Eglise</a:t>
            </a:r>
          </a:p>
        </p:txBody>
      </p:sp>
      <p:sp>
        <p:nvSpPr>
          <p:cNvPr id="3" name="Espace réservé du contenu 2"/>
          <p:cNvSpPr>
            <a:spLocks noGrp="1"/>
          </p:cNvSpPr>
          <p:nvPr>
            <p:ph idx="1"/>
          </p:nvPr>
        </p:nvSpPr>
        <p:spPr/>
        <p:txBody>
          <a:bodyPr>
            <a:normAutofit fontScale="85000" lnSpcReduction="20000"/>
          </a:bodyPr>
          <a:lstStyle/>
          <a:p>
            <a:r>
              <a:rPr lang="fr-FR" dirty="0"/>
              <a:t>Jésus, le Fils de Dieu,  est le plus grand don que le Père a fait à l’humanité. Pour se rapprocher de nouveau l’homme, Dieu  a pris chair de la Vierge Marie ; il se fait homme.  L’incarnation n’avait qu’un seul objectif : </a:t>
            </a:r>
            <a:r>
              <a:rPr lang="fr-FR" i="1" dirty="0"/>
              <a:t>restaurer l’humanité déchue</a:t>
            </a:r>
            <a:r>
              <a:rPr lang="fr-FR" dirty="0"/>
              <a:t>, restaurer le </a:t>
            </a:r>
            <a:r>
              <a:rPr lang="fr-FR" i="1" dirty="0"/>
              <a:t>climat de communion entre l’homme et Dieu</a:t>
            </a:r>
            <a:r>
              <a:rPr lang="fr-FR" dirty="0"/>
              <a:t>, entre l’homme et son semblable, entre l’homme et la création. « Le Fils de l’homme est venu rassembler dans l’unité les enfants de Dieu  dispersés  ». On dirait que Jésus est venu restaurer la concorde et l’unité, synonymes de paix. </a:t>
            </a:r>
          </a:p>
          <a:p>
            <a:pPr algn="just"/>
            <a:r>
              <a:rPr lang="fr-FR" dirty="0"/>
              <a:t>Jésus n’a pas terminé sa mission. Le Verbe fait chair, pour continuer sa mission, a laissé l’Eglise. Cette Eglise est  le plus </a:t>
            </a:r>
            <a:r>
              <a:rPr lang="fr-FR" i="1" dirty="0"/>
              <a:t>grand don le Fils de Dieu fait au monde</a:t>
            </a:r>
            <a:r>
              <a:rPr lang="fr-FR" dirty="0"/>
              <a:t>. Cette Eglise est fondée autour de l’Eucharistie, « source et sommet » de la foi  (</a:t>
            </a:r>
            <a:r>
              <a:rPr lang="fr-FR" i="1" dirty="0"/>
              <a:t>SC</a:t>
            </a:r>
            <a:r>
              <a:rPr lang="fr-FR" dirty="0"/>
              <a:t>, n.12.)  En Effet, l’Eucharistie est le lieu où s’accomplissent  la </a:t>
            </a:r>
            <a:r>
              <a:rPr lang="fr-FR" i="1" dirty="0"/>
              <a:t>mémoire, le repas, la communion et l’action de grâce</a:t>
            </a:r>
            <a:r>
              <a:rPr lang="fr-FR" dirty="0"/>
              <a:t>. Cette Eucharistie fait l’Eglise et l’Eglise vit de l’Eucharistie. Au pied de la croix, Jésus dit au disciple Jean « Femme, voici ton Fils ». Marie devient pour ainsi dire, la mère de quiconque devient disciple. Or nous le savons, quiconque est disciple du Christ est </a:t>
            </a:r>
            <a:r>
              <a:rPr lang="fr-FR" i="1" dirty="0"/>
              <a:t>membre de l’Eglise</a:t>
            </a:r>
            <a:r>
              <a:rPr lang="fr-FR" dirty="0"/>
              <a:t>. En effet, la preuve qu’on est disciple du Christ, c’est le </a:t>
            </a:r>
            <a:r>
              <a:rPr lang="fr-FR" i="1" dirty="0"/>
              <a:t>fait d’être baptisé</a:t>
            </a:r>
            <a:r>
              <a:rPr lang="fr-FR" dirty="0"/>
              <a:t>. </a:t>
            </a:r>
          </a:p>
          <a:p>
            <a:endParaRPr lang="fr-FR" dirty="0"/>
          </a:p>
        </p:txBody>
      </p:sp>
    </p:spTree>
    <p:extLst>
      <p:ext uri="{BB962C8B-B14F-4D97-AF65-F5344CB8AC3E}">
        <p14:creationId xmlns:p14="http://schemas.microsoft.com/office/powerpoint/2010/main" val="36476109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Marie, Mère de l’Eglise  (fin)</a:t>
            </a:r>
          </a:p>
        </p:txBody>
      </p:sp>
      <p:sp>
        <p:nvSpPr>
          <p:cNvPr id="3" name="Espace réservé du contenu 2"/>
          <p:cNvSpPr>
            <a:spLocks noGrp="1"/>
          </p:cNvSpPr>
          <p:nvPr>
            <p:ph idx="1"/>
          </p:nvPr>
        </p:nvSpPr>
        <p:spPr/>
        <p:txBody>
          <a:bodyPr/>
          <a:lstStyle/>
          <a:p>
            <a:pPr algn="just"/>
            <a:r>
              <a:rPr lang="fr-FR" dirty="0"/>
              <a:t>Or le baptême engage dans la dynamique  de la </a:t>
            </a:r>
            <a:r>
              <a:rPr lang="fr-FR" i="1" dirty="0"/>
              <a:t>triple mission</a:t>
            </a:r>
            <a:r>
              <a:rPr lang="fr-FR" dirty="0"/>
              <a:t>  de l’Eglise: l’enseignement, le gouvernement et l’engagement à la charité. C’est ici que se trouve un point d’encrage avec notre contexte. La fonction de gouvernement vous a placés comme agent de la Commission justice et paix. Or la </a:t>
            </a:r>
            <a:r>
              <a:rPr lang="fr-FR" i="1" dirty="0"/>
              <a:t>justice et paix est le for propre ou du déploiement la charité</a:t>
            </a:r>
            <a:r>
              <a:rPr lang="fr-FR" dirty="0"/>
              <a:t>. Il s’ensuit que votre sanctification passe par un « oui ! » incessant aux cris de détresse des pauvres comme Marie au pied de la croix. </a:t>
            </a:r>
          </a:p>
          <a:p>
            <a:endParaRPr lang="fr-FR" dirty="0"/>
          </a:p>
        </p:txBody>
      </p:sp>
    </p:spTree>
    <p:extLst>
      <p:ext uri="{BB962C8B-B14F-4D97-AF65-F5344CB8AC3E}">
        <p14:creationId xmlns:p14="http://schemas.microsoft.com/office/powerpoint/2010/main" val="1015111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3.2. La mission de marie</a:t>
            </a:r>
          </a:p>
        </p:txBody>
      </p:sp>
      <p:sp>
        <p:nvSpPr>
          <p:cNvPr id="3" name="Espace réservé du contenu 2"/>
          <p:cNvSpPr>
            <a:spLocks noGrp="1"/>
          </p:cNvSpPr>
          <p:nvPr>
            <p:ph idx="1"/>
          </p:nvPr>
        </p:nvSpPr>
        <p:spPr/>
        <p:txBody>
          <a:bodyPr/>
          <a:lstStyle/>
          <a:p>
            <a:r>
              <a:rPr lang="fr-FR" dirty="0"/>
              <a:t>La mission de Marie est décrite peut être décrite à deux niveaux : le niveau sotériologie, le niveau ecclésiologique.</a:t>
            </a:r>
          </a:p>
        </p:txBody>
      </p:sp>
    </p:spTree>
    <p:extLst>
      <p:ext uri="{BB962C8B-B14F-4D97-AF65-F5344CB8AC3E}">
        <p14:creationId xmlns:p14="http://schemas.microsoft.com/office/powerpoint/2010/main" val="1929640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3.2.1. La mission sotériologique</a:t>
            </a:r>
          </a:p>
        </p:txBody>
      </p:sp>
      <p:sp>
        <p:nvSpPr>
          <p:cNvPr id="3" name="Espace réservé du contenu 2"/>
          <p:cNvSpPr>
            <a:spLocks noGrp="1"/>
          </p:cNvSpPr>
          <p:nvPr>
            <p:ph idx="1"/>
          </p:nvPr>
        </p:nvSpPr>
        <p:spPr/>
        <p:txBody>
          <a:bodyPr/>
          <a:lstStyle/>
          <a:p>
            <a:r>
              <a:rPr lang="fr-FR" dirty="0"/>
              <a:t>Le niveau sotériologique est décrit par le message de l’ange : « Voici que tu vas concevoir, tu vas enfanter un Fils.  Tu lui donneras le nom de Jésus, c’est-à-dire le Seigneur Sauve. »  Ce Fils est appelé par ailleurs « Prince de la paix ». La mission de Marie est celle d’enfanter le Sauveur, d’engendrer le prince de la paix. Cet enfantement, cet engendrement, est une coopération à l’œuvre de Dieu. </a:t>
            </a:r>
          </a:p>
          <a:p>
            <a:r>
              <a:rPr lang="fr-FR" dirty="0"/>
              <a:t>De même,  en vous instituant membre de la Commission Justice et paix, tout se passe comme si Dieu disait à chacun d’entre vous : </a:t>
            </a:r>
          </a:p>
          <a:p>
            <a:endParaRPr lang="fr-FR" dirty="0"/>
          </a:p>
        </p:txBody>
      </p:sp>
    </p:spTree>
    <p:extLst>
      <p:ext uri="{BB962C8B-B14F-4D97-AF65-F5344CB8AC3E}">
        <p14:creationId xmlns:p14="http://schemas.microsoft.com/office/powerpoint/2010/main" val="23247555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Mission sotériologique (suite)</a:t>
            </a:r>
          </a:p>
        </p:txBody>
      </p:sp>
      <p:sp>
        <p:nvSpPr>
          <p:cNvPr id="3" name="Espace réservé du contenu 2"/>
          <p:cNvSpPr>
            <a:spLocks noGrp="1"/>
          </p:cNvSpPr>
          <p:nvPr>
            <p:ph idx="1"/>
          </p:nvPr>
        </p:nvSpPr>
        <p:spPr/>
        <p:txBody>
          <a:bodyPr/>
          <a:lstStyle/>
          <a:p>
            <a:r>
              <a:rPr lang="fr-FR" dirty="0"/>
              <a:t>De même,  en vous instituant membre de la Commission Justice et paix, tout se passe comme si Dieu disait à chacun d’entre vous : </a:t>
            </a:r>
          </a:p>
          <a:p>
            <a:pPr lvl="0"/>
            <a:r>
              <a:rPr lang="fr-FR" dirty="0"/>
              <a:t>« Voici que tu vas concevoir ». En fait, vous le faites quand vous concevez des projets</a:t>
            </a:r>
          </a:p>
          <a:p>
            <a:pPr lvl="0"/>
            <a:r>
              <a:rPr lang="fr-FR" dirty="0"/>
              <a:t>« Tu vas enfanter un fils ». Vous le faites lorsque que vous exécutez ces projets : « Vous lui donnerez le nom d’Emmanuel, Dieu sauve » ; Vous le faites lorsque, après l’exécution de vos projets, les gens retrouvent la paix, l’unité et la concorde. </a:t>
            </a:r>
          </a:p>
          <a:p>
            <a:endParaRPr lang="fr-FR" dirty="0"/>
          </a:p>
        </p:txBody>
      </p:sp>
    </p:spTree>
    <p:extLst>
      <p:ext uri="{BB962C8B-B14F-4D97-AF65-F5344CB8AC3E}">
        <p14:creationId xmlns:p14="http://schemas.microsoft.com/office/powerpoint/2010/main" val="1118984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3.2.2. niveau ecclésiologique</a:t>
            </a:r>
          </a:p>
        </p:txBody>
      </p:sp>
      <p:sp>
        <p:nvSpPr>
          <p:cNvPr id="3" name="Espace réservé du contenu 2"/>
          <p:cNvSpPr>
            <a:spLocks noGrp="1"/>
          </p:cNvSpPr>
          <p:nvPr>
            <p:ph idx="1"/>
          </p:nvPr>
        </p:nvSpPr>
        <p:spPr/>
        <p:txBody>
          <a:bodyPr>
            <a:normAutofit fontScale="85000" lnSpcReduction="10000"/>
          </a:bodyPr>
          <a:lstStyle/>
          <a:p>
            <a:r>
              <a:rPr lang="fr-FR" dirty="0"/>
              <a:t>Le niveau ecclésiologique se déploie à travers deux indices : d’une part, la </a:t>
            </a:r>
            <a:r>
              <a:rPr lang="fr-FR" i="1" dirty="0"/>
              <a:t>relation de maternité et de filiation</a:t>
            </a:r>
            <a:r>
              <a:rPr lang="fr-FR" dirty="0"/>
              <a:t> et, d’autre part, la relation de de compagnie. </a:t>
            </a:r>
          </a:p>
          <a:p>
            <a:r>
              <a:rPr lang="fr-FR" dirty="0"/>
              <a:t>Le premier indice est que Marie est présentée à l’apôtre Jean  à travers cette phrase : « Femme voici ton fils » ; et inversement : « Fils, voici ta mère ». Et les Ecritures disent : « A partir de ce moment, Jean la prit chez lui ». </a:t>
            </a:r>
          </a:p>
          <a:p>
            <a:r>
              <a:rPr lang="fr-FR" dirty="0"/>
              <a:t>Le premier indice est que Marie est présentée à l’apôtre Jean  à travers cette phrase : « Femme voici ton fils » ; et inversement : « Fils, voici ta mère ». Et les Ecritures disent : « A partir de ce moment, Jean la prit chez lui ». </a:t>
            </a:r>
          </a:p>
          <a:p>
            <a:r>
              <a:rPr lang="fr-FR" dirty="0"/>
              <a:t>Le contexte de cette présentation est celui de Jésus </a:t>
            </a:r>
            <a:r>
              <a:rPr lang="fr-FR" i="1" dirty="0"/>
              <a:t>injustement condamné</a:t>
            </a:r>
            <a:r>
              <a:rPr lang="fr-FR" dirty="0"/>
              <a:t>. Dans une situation de désespoir, Jésus trouve une alternative de paix pour Marie et Jean. Et Marie assume cette situation</a:t>
            </a:r>
          </a:p>
        </p:txBody>
      </p:sp>
    </p:spTree>
    <p:extLst>
      <p:ext uri="{BB962C8B-B14F-4D97-AF65-F5344CB8AC3E}">
        <p14:creationId xmlns:p14="http://schemas.microsoft.com/office/powerpoint/2010/main" val="17271975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Niveau ecclésiologique fin</a:t>
            </a:r>
          </a:p>
        </p:txBody>
      </p:sp>
      <p:sp>
        <p:nvSpPr>
          <p:cNvPr id="3" name="Espace réservé du contenu 2"/>
          <p:cNvSpPr>
            <a:spLocks noGrp="1"/>
          </p:cNvSpPr>
          <p:nvPr>
            <p:ph idx="1"/>
          </p:nvPr>
        </p:nvSpPr>
        <p:spPr/>
        <p:txBody>
          <a:bodyPr>
            <a:normAutofit lnSpcReduction="10000"/>
          </a:bodyPr>
          <a:lstStyle/>
          <a:p>
            <a:r>
              <a:rPr lang="fr-FR" dirty="0"/>
              <a:t>Dans votre travail, vous rencontrez des orphelins ou de veuves. Votre mission est aussi de  proposer des alternatives susceptibles de donner aux personnes en situation de détresse de redécoller. </a:t>
            </a:r>
          </a:p>
          <a:p>
            <a:r>
              <a:rPr lang="fr-FR" dirty="0"/>
              <a:t>Le deuxième indice trouve son sens à travers la </a:t>
            </a:r>
            <a:r>
              <a:rPr lang="fr-FR" i="1" dirty="0"/>
              <a:t>présence de Marie à Cana</a:t>
            </a:r>
            <a:r>
              <a:rPr lang="fr-FR" dirty="0"/>
              <a:t> au </a:t>
            </a:r>
            <a:r>
              <a:rPr lang="fr-FR" i="1" dirty="0"/>
              <a:t>Cénacle après la résurrection</a:t>
            </a:r>
            <a:r>
              <a:rPr lang="fr-FR" dirty="0"/>
              <a:t>. A Cana, Marie est discrète, mais attentive. Elle intervient au bon moment car elle sait que son Fils peut faire quelque chose. Elle permet de retrouver la joie qui était sur le point de finir </a:t>
            </a:r>
          </a:p>
          <a:p>
            <a:r>
              <a:rPr lang="fr-FR" dirty="0"/>
              <a:t>Telle est également votre situation : étudier l’environnement, évaluer qui peuvent éventuellement intervenir, les toucher ponctuellement et les mobiliser pour que les gens retrouvent la joie qui s’étiole. </a:t>
            </a:r>
          </a:p>
          <a:p>
            <a:endParaRPr lang="fr-FR" dirty="0"/>
          </a:p>
        </p:txBody>
      </p:sp>
    </p:spTree>
    <p:extLst>
      <p:ext uri="{BB962C8B-B14F-4D97-AF65-F5344CB8AC3E}">
        <p14:creationId xmlns:p14="http://schemas.microsoft.com/office/powerpoint/2010/main" val="381806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Ossature de la méditation</a:t>
            </a:r>
          </a:p>
        </p:txBody>
      </p:sp>
      <p:sp>
        <p:nvSpPr>
          <p:cNvPr id="3" name="Espace réservé du contenu 2"/>
          <p:cNvSpPr>
            <a:spLocks noGrp="1"/>
          </p:cNvSpPr>
          <p:nvPr>
            <p:ph idx="1"/>
          </p:nvPr>
        </p:nvSpPr>
        <p:spPr/>
        <p:txBody>
          <a:bodyPr/>
          <a:lstStyle/>
          <a:p>
            <a:r>
              <a:rPr lang="fr-FR" dirty="0"/>
              <a:t>Considération sur la justice</a:t>
            </a:r>
          </a:p>
          <a:p>
            <a:r>
              <a:rPr lang="fr-FR" dirty="0"/>
              <a:t>Considérations sur la paix</a:t>
            </a:r>
          </a:p>
          <a:p>
            <a:r>
              <a:rPr lang="fr-FR" dirty="0"/>
              <a:t>Marie, référence pour la justice et la paix</a:t>
            </a:r>
          </a:p>
        </p:txBody>
      </p:sp>
    </p:spTree>
    <p:extLst>
      <p:ext uri="{BB962C8B-B14F-4D97-AF65-F5344CB8AC3E}">
        <p14:creationId xmlns:p14="http://schemas.microsoft.com/office/powerpoint/2010/main" val="36656558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3.2. Modalité d’exercice de la mission de Marie</a:t>
            </a:r>
          </a:p>
        </p:txBody>
      </p:sp>
      <p:sp>
        <p:nvSpPr>
          <p:cNvPr id="3" name="Espace réservé du contenu 2"/>
          <p:cNvSpPr>
            <a:spLocks noGrp="1"/>
          </p:cNvSpPr>
          <p:nvPr>
            <p:ph idx="1"/>
          </p:nvPr>
        </p:nvSpPr>
        <p:spPr/>
        <p:txBody>
          <a:bodyPr/>
          <a:lstStyle/>
          <a:p>
            <a:r>
              <a:rPr lang="fr-FR" dirty="0"/>
              <a:t>Plusieurs attitudes peuvent décrire la manière dont Marie a contribué à la de Dieu de son Fils qui était de donner au monde le prince de la paix. </a:t>
            </a:r>
          </a:p>
          <a:p>
            <a:r>
              <a:rPr lang="fr-FR" dirty="0"/>
              <a:t>Mais je voudrais m’arrêter à ceci : l’obéissance et la crainte de Dieu, la charité et la discrétion, la présence et la résilience.</a:t>
            </a:r>
          </a:p>
          <a:p>
            <a:endParaRPr lang="fr-FR" dirty="0"/>
          </a:p>
        </p:txBody>
      </p:sp>
    </p:spTree>
    <p:extLst>
      <p:ext uri="{BB962C8B-B14F-4D97-AF65-F5344CB8AC3E}">
        <p14:creationId xmlns:p14="http://schemas.microsoft.com/office/powerpoint/2010/main" val="39745873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3.3.2.</a:t>
            </a:r>
            <a:r>
              <a:rPr lang="fr-FR" b="1" i="1" dirty="0"/>
              <a:t> L’obéissance et la crainte de Dieu</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L’annonce de l’ange intervint dans un contexte où Marie est fiancée. Ça bouleverse sa paix intérieure. Cette paix est d’autant plus bouleversée qu’elle ne sait à quoi l’expose l’acceptation de la mission que  l’ange lui assigne si Joseph en venait à le dénoncer: </a:t>
            </a:r>
            <a:r>
              <a:rPr lang="fr-FR" i="1" dirty="0"/>
              <a:t>la mort par lapidation</a:t>
            </a:r>
            <a:r>
              <a:rPr lang="fr-FR" dirty="0"/>
              <a:t>. Mais après le dialogue avec l’ange, elle dit : «  Qu’il me soit fait selon ta parole » ; quelle belle parole d’abandon à la puissance de Dieu !</a:t>
            </a:r>
          </a:p>
          <a:p>
            <a:r>
              <a:rPr lang="fr-FR" dirty="0"/>
              <a:t> Comme agent de la CEJP, votre mission vous place parfois en posture délicate  où vous êtes appelés à travailler en urgence et sous pression. Et qui dit urgence, bouleversement de votre programme et tout cela pour une marche parfois incertaines, des projets qui ne seront parfois pas reçus. Si vous n’adoptez pas une attitude de soumission de votre volonté avec la volonté de Dieu, il y a risque de refuser certaines tâches pour protéger votre égo.</a:t>
            </a:r>
          </a:p>
          <a:p>
            <a:endParaRPr lang="fr-FR" dirty="0"/>
          </a:p>
        </p:txBody>
      </p:sp>
    </p:spTree>
    <p:extLst>
      <p:ext uri="{BB962C8B-B14F-4D97-AF65-F5344CB8AC3E}">
        <p14:creationId xmlns:p14="http://schemas.microsoft.com/office/powerpoint/2010/main" val="3663555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2" algn="l" rtl="0">
              <a:lnSpc>
                <a:spcPct val="90000"/>
              </a:lnSpc>
              <a:spcBef>
                <a:spcPct val="0"/>
              </a:spcBef>
            </a:pPr>
            <a:r>
              <a:rPr lang="fr-FR" sz="3200" b="1" i="1" dirty="0"/>
              <a:t>3.3.2. La charité et la discrétion</a:t>
            </a:r>
            <a:br>
              <a:rPr lang="fr-FR" sz="3200" dirty="0"/>
            </a:br>
            <a:endParaRPr lang="fr-FR" sz="3200" dirty="0"/>
          </a:p>
        </p:txBody>
      </p:sp>
      <p:sp>
        <p:nvSpPr>
          <p:cNvPr id="3" name="Espace réservé du contenu 2"/>
          <p:cNvSpPr>
            <a:spLocks noGrp="1"/>
          </p:cNvSpPr>
          <p:nvPr>
            <p:ph idx="1"/>
          </p:nvPr>
        </p:nvSpPr>
        <p:spPr/>
        <p:txBody>
          <a:bodyPr>
            <a:normAutofit fontScale="92500" lnSpcReduction="20000"/>
          </a:bodyPr>
          <a:lstStyle/>
          <a:p>
            <a:r>
              <a:rPr lang="fr-FR" dirty="0"/>
              <a:t>Alors que Marie est elle-même enceinte, elle va rendre visite à sa cousine Elisabeth dont elle sait qu’elle en est à son sixième moi. Elle est certainement animée du </a:t>
            </a:r>
            <a:r>
              <a:rPr lang="fr-FR" b="1" dirty="0"/>
              <a:t>souci de l’aider</a:t>
            </a:r>
            <a:r>
              <a:rPr lang="fr-FR" dirty="0"/>
              <a:t>. Ce mouvement provoque une </a:t>
            </a:r>
            <a:r>
              <a:rPr lang="fr-FR" b="1" dirty="0"/>
              <a:t>double rencontre</a:t>
            </a:r>
            <a:r>
              <a:rPr lang="fr-FR" dirty="0"/>
              <a:t> : la rencontre de Jésus avec Jean- baptiste et la rencontre des femmes. Le maître mot qui décrit cette rencontre est la </a:t>
            </a:r>
            <a:r>
              <a:rPr lang="fr-FR" b="1" dirty="0"/>
              <a:t>joie</a:t>
            </a:r>
            <a:r>
              <a:rPr lang="fr-FR" dirty="0"/>
              <a:t>. </a:t>
            </a:r>
            <a:endParaRPr lang="fr-FR" sz="2400" dirty="0"/>
          </a:p>
          <a:p>
            <a:r>
              <a:rPr lang="fr-FR" dirty="0"/>
              <a:t>Cette joie est le symbole de ce qui arrive à l’homme lorsqu’elle se scarifie pour le bien être de ceux qui sont dans le besoin. Et ce qui décrit cette joie, </a:t>
            </a:r>
            <a:r>
              <a:rPr lang="fr-FR" b="1" dirty="0"/>
              <a:t>c’est l’action de grâce rendue à Dieu</a:t>
            </a:r>
            <a:r>
              <a:rPr lang="fr-FR" dirty="0"/>
              <a:t>.</a:t>
            </a:r>
          </a:p>
          <a:p>
            <a:r>
              <a:rPr lang="fr-FR" dirty="0"/>
              <a:t>Par ailleurs, Marie n’a rien dit  à Joseph de ce qui lui était arrivé. Elle a laissé Joseph en suspens jusqu’au moment où Joseph formait son projet. De plus, à Cana, elle est passée discrètement auprès de son Fils avec une petite phrase, «Ils n’ont pas de vin ». Puis elle a glissé aux servantes : « Tout ce qu’ils vous dira, faites-le ! ». Après cela, elle s’est effacée. </a:t>
            </a:r>
          </a:p>
          <a:p>
            <a:endParaRPr lang="fr-FR" dirty="0"/>
          </a:p>
        </p:txBody>
      </p:sp>
    </p:spTree>
    <p:extLst>
      <p:ext uri="{BB962C8B-B14F-4D97-AF65-F5344CB8AC3E}">
        <p14:creationId xmlns:p14="http://schemas.microsoft.com/office/powerpoint/2010/main" val="3811344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3.3.2.  (suite)</a:t>
            </a:r>
          </a:p>
        </p:txBody>
      </p:sp>
      <p:sp>
        <p:nvSpPr>
          <p:cNvPr id="3" name="Espace réservé du contenu 2"/>
          <p:cNvSpPr>
            <a:spLocks noGrp="1"/>
          </p:cNvSpPr>
          <p:nvPr>
            <p:ph idx="1"/>
          </p:nvPr>
        </p:nvSpPr>
        <p:spPr/>
        <p:txBody>
          <a:bodyPr>
            <a:normAutofit fontScale="85000" lnSpcReduction="10000"/>
          </a:bodyPr>
          <a:lstStyle/>
          <a:p>
            <a:r>
              <a:rPr lang="fr-FR" dirty="0"/>
              <a:t>A période pascale juive, Jésus reste à Jérusalem. Marie et Joseph y retournent pour le chercher. Quand on dit à Jésus : Ton Père, ta mère et des frères sont là-dehors qui te Marie cherchent ». Jésus répond : « Qui est, mon père, ma mère, mes frères et mes sœurs ? ». Ce, avant de dire : « Ceux qui écoutent la parole de Dieu, voilà mon père, ma mère, mes frères et mes sœurs. » Et quand  Marie lui dit : « Mon Fils, pourquoi nous as-tu fait cela ? », Jésus répond : « Ne saviez-vous pas que je dois être au service de mon Père ? » Le texte conclut : « Marie gardait tout cela dans son cœur » </a:t>
            </a:r>
          </a:p>
          <a:p>
            <a:r>
              <a:rPr lang="fr-FR" dirty="0"/>
              <a:t>Par rapport à Joseph, l’attitude de Marie est quelque peu anormale. Mais on est aussi frappé par la patience de Joseph. Le moins qu’on puisse dire, c’est que le silence de Marie, loin d’être coupable, procède de l’esprit du </a:t>
            </a:r>
            <a:r>
              <a:rPr lang="fr-FR" b="1" dirty="0"/>
              <a:t>suspens</a:t>
            </a:r>
            <a:r>
              <a:rPr lang="fr-FR" dirty="0"/>
              <a:t>, qui participe beaucoup à la découverte de la vérité. En réalité, il y  a des questions qui sont résolues par le temps. Il est normal qu’en matière de justice et de paix, certaines anomalies s’expliquent un peu plus tard, avec le temps.</a:t>
            </a:r>
          </a:p>
          <a:p>
            <a:endParaRPr lang="fr-FR" dirty="0"/>
          </a:p>
        </p:txBody>
      </p:sp>
    </p:spTree>
    <p:extLst>
      <p:ext uri="{BB962C8B-B14F-4D97-AF65-F5344CB8AC3E}">
        <p14:creationId xmlns:p14="http://schemas.microsoft.com/office/powerpoint/2010/main" val="24939985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3.3.2 (fin)</a:t>
            </a:r>
          </a:p>
        </p:txBody>
      </p:sp>
      <p:sp>
        <p:nvSpPr>
          <p:cNvPr id="3" name="Espace réservé du contenu 2"/>
          <p:cNvSpPr>
            <a:spLocks noGrp="1"/>
          </p:cNvSpPr>
          <p:nvPr>
            <p:ph idx="1"/>
          </p:nvPr>
        </p:nvSpPr>
        <p:spPr/>
        <p:txBody>
          <a:bodyPr>
            <a:normAutofit fontScale="92500" lnSpcReduction="20000"/>
          </a:bodyPr>
          <a:lstStyle/>
          <a:p>
            <a:r>
              <a:rPr lang="fr-FR" dirty="0"/>
              <a:t>Par rapport à Jésus laissé à Jérusalem, la paix de Marie est consécutive à son souci de le rechercher. Dans cette recherche, Marie cherche à comprendre. Et sa compréhension est subséquente à son échange avec Jésus. Dès que Jésus dévoile la raison pour laquelle il est resté à Jérusalem, « être au service de son père », Marie se </a:t>
            </a:r>
            <a:r>
              <a:rPr lang="fr-FR" dirty="0" err="1"/>
              <a:t>taît</a:t>
            </a:r>
            <a:r>
              <a:rPr lang="fr-FR" dirty="0"/>
              <a:t> et garde cela dans son cœur.  Marie devient ici un modèle dans la recherche de la justice et de la paix, par son </a:t>
            </a:r>
            <a:r>
              <a:rPr lang="fr-FR" b="1" dirty="0"/>
              <a:t>inclinaison devant une vérité</a:t>
            </a:r>
            <a:r>
              <a:rPr lang="fr-FR" dirty="0"/>
              <a:t>, tardive, soit-elle.</a:t>
            </a:r>
          </a:p>
          <a:p>
            <a:r>
              <a:rPr lang="fr-FR" dirty="0"/>
              <a:t>Par rapport à Cana, Marie représente un </a:t>
            </a:r>
            <a:r>
              <a:rPr lang="fr-FR" b="1" dirty="0"/>
              <a:t>modèle de lobbying</a:t>
            </a:r>
            <a:r>
              <a:rPr lang="fr-FR" dirty="0"/>
              <a:t>, cette attitude qui consiste à regarder des opportunités dans l’environnement pour trouver des éventuels intervenants et ce, sans trop de bruits.  Vis-à-vis de Jésus, elle fait le lobbying. Vis-à-vis des servantes, elle fait </a:t>
            </a:r>
            <a:r>
              <a:rPr lang="fr-FR" b="1" dirty="0"/>
              <a:t>le coaching</a:t>
            </a:r>
            <a:r>
              <a:rPr lang="fr-FR" dirty="0"/>
              <a:t>. Et de la combinaison de deux actions, il découle le prolongement de la joie, qui était sur le  point de s’estomper. Mais dès qu’elle finit son travail, elle s’efface. Marie est ainsi le modèle du </a:t>
            </a:r>
            <a:r>
              <a:rPr lang="fr-FR" b="1" dirty="0"/>
              <a:t>héros dans l’ombre.</a:t>
            </a:r>
            <a:endParaRPr lang="fr-FR" dirty="0"/>
          </a:p>
          <a:p>
            <a:endParaRPr lang="fr-FR" dirty="0"/>
          </a:p>
          <a:p>
            <a:endParaRPr lang="fr-FR" dirty="0"/>
          </a:p>
        </p:txBody>
      </p:sp>
    </p:spTree>
    <p:extLst>
      <p:ext uri="{BB962C8B-B14F-4D97-AF65-F5344CB8AC3E}">
        <p14:creationId xmlns:p14="http://schemas.microsoft.com/office/powerpoint/2010/main" val="42934767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3.3.3. la présence et l’adaptation</a:t>
            </a:r>
          </a:p>
        </p:txBody>
      </p:sp>
      <p:sp>
        <p:nvSpPr>
          <p:cNvPr id="3" name="Espace réservé du contenu 2"/>
          <p:cNvSpPr>
            <a:spLocks noGrp="1"/>
          </p:cNvSpPr>
          <p:nvPr>
            <p:ph idx="1"/>
          </p:nvPr>
        </p:nvSpPr>
        <p:spPr/>
        <p:txBody>
          <a:bodyPr/>
          <a:lstStyle/>
          <a:p>
            <a:r>
              <a:rPr lang="fr-FR" dirty="0"/>
              <a:t>Marie est présente et joue un rôle dans les moments décisifs de la vie de Jésus. Le </a:t>
            </a:r>
            <a:r>
              <a:rPr lang="fr-FR" b="1" i="1" dirty="0"/>
              <a:t>premier</a:t>
            </a:r>
            <a:r>
              <a:rPr lang="fr-FR" dirty="0"/>
              <a:t> moment est évidement la </a:t>
            </a:r>
            <a:r>
              <a:rPr lang="fr-FR" b="1" dirty="0"/>
              <a:t>conception. Ici, elle assume l’incertitude</a:t>
            </a:r>
            <a:r>
              <a:rPr lang="fr-FR" dirty="0"/>
              <a:t> d’une grossesse anormale qui embrouille sinon réoriente la trajectoire de sa vie. Une grande leçon </a:t>
            </a:r>
            <a:r>
              <a:rPr lang="fr-FR" b="1" i="1" dirty="0"/>
              <a:t>de résilience</a:t>
            </a:r>
            <a:r>
              <a:rPr lang="fr-FR" dirty="0"/>
              <a:t>. </a:t>
            </a:r>
          </a:p>
          <a:p>
            <a:r>
              <a:rPr lang="fr-FR" dirty="0"/>
              <a:t>Le </a:t>
            </a:r>
            <a:r>
              <a:rPr lang="fr-FR" b="1" i="1" dirty="0"/>
              <a:t>deuxième</a:t>
            </a:r>
            <a:r>
              <a:rPr lang="fr-FR" dirty="0"/>
              <a:t> moment est </a:t>
            </a:r>
            <a:r>
              <a:rPr lang="fr-FR" b="1" i="1" dirty="0"/>
              <a:t>la naissance</a:t>
            </a:r>
            <a:r>
              <a:rPr lang="fr-FR" dirty="0"/>
              <a:t>. Ici, elle doit accoucher dans une mangeoire parce qu’il n’y a pas de place dans la salle commune. Une grande leçon d</a:t>
            </a:r>
            <a:r>
              <a:rPr lang="fr-FR" b="1" i="1" dirty="0"/>
              <a:t>’expérience de fragilité aux prises avec le manque</a:t>
            </a:r>
            <a:r>
              <a:rPr lang="fr-FR" dirty="0"/>
              <a:t> qui en appelle à l’effort </a:t>
            </a:r>
            <a:r>
              <a:rPr lang="fr-FR" b="1" i="1" dirty="0"/>
              <a:t>d’adaptation</a:t>
            </a:r>
            <a:r>
              <a:rPr lang="fr-FR" dirty="0"/>
              <a:t>. </a:t>
            </a:r>
          </a:p>
          <a:p>
            <a:endParaRPr lang="fr-FR" dirty="0"/>
          </a:p>
        </p:txBody>
      </p:sp>
    </p:spTree>
    <p:extLst>
      <p:ext uri="{BB962C8B-B14F-4D97-AF65-F5344CB8AC3E}">
        <p14:creationId xmlns:p14="http://schemas.microsoft.com/office/powerpoint/2010/main" val="9626700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3.3.3 la présence et l’adaptation (suite)</a:t>
            </a:r>
          </a:p>
        </p:txBody>
      </p:sp>
      <p:sp>
        <p:nvSpPr>
          <p:cNvPr id="3" name="Espace réservé du contenu 2"/>
          <p:cNvSpPr>
            <a:spLocks noGrp="1"/>
          </p:cNvSpPr>
          <p:nvPr>
            <p:ph idx="1"/>
          </p:nvPr>
        </p:nvSpPr>
        <p:spPr/>
        <p:txBody>
          <a:bodyPr/>
          <a:lstStyle/>
          <a:p>
            <a:r>
              <a:rPr lang="fr-FR" b="1" i="1" dirty="0"/>
              <a:t>Troisième</a:t>
            </a:r>
            <a:r>
              <a:rPr lang="fr-FR" dirty="0"/>
              <a:t> moment est celui de la </a:t>
            </a:r>
            <a:r>
              <a:rPr lang="fr-FR" i="1" dirty="0"/>
              <a:t>fureur d’Hérode</a:t>
            </a:r>
            <a:r>
              <a:rPr lang="fr-FR" dirty="0"/>
              <a:t> où Marie est appelée à fuir avec son enfant pour le sauver de la mort. Une grande leçon de </a:t>
            </a:r>
            <a:r>
              <a:rPr lang="fr-FR" b="1" i="1" dirty="0"/>
              <a:t>stratégie de contournement de l’adversité</a:t>
            </a:r>
            <a:r>
              <a:rPr lang="fr-FR" dirty="0"/>
              <a:t>. </a:t>
            </a:r>
          </a:p>
          <a:p>
            <a:r>
              <a:rPr lang="fr-FR" dirty="0"/>
              <a:t>Le </a:t>
            </a:r>
            <a:r>
              <a:rPr lang="fr-FR" b="1" i="1" dirty="0"/>
              <a:t>quatrième moment</a:t>
            </a:r>
            <a:r>
              <a:rPr lang="fr-FR" dirty="0"/>
              <a:t>, c’est la présentation de Jésus au temple. Marie accomplit le devoir vis-à-vis de la loi de Moise. Une grande leçon de respect vis-à-vis des </a:t>
            </a:r>
            <a:r>
              <a:rPr lang="fr-FR" b="1" i="1" dirty="0"/>
              <a:t>us et coutumes</a:t>
            </a:r>
            <a:r>
              <a:rPr lang="fr-FR" b="1" dirty="0"/>
              <a:t>. </a:t>
            </a:r>
            <a:endParaRPr lang="fr-FR" dirty="0"/>
          </a:p>
          <a:p>
            <a:endParaRPr lang="fr-FR" dirty="0"/>
          </a:p>
        </p:txBody>
      </p:sp>
    </p:spTree>
    <p:extLst>
      <p:ext uri="{BB962C8B-B14F-4D97-AF65-F5344CB8AC3E}">
        <p14:creationId xmlns:p14="http://schemas.microsoft.com/office/powerpoint/2010/main" val="7481417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3.3.3. la présence et l’</a:t>
            </a:r>
            <a:r>
              <a:rPr lang="fr-FR" dirty="0" err="1"/>
              <a:t>adpatation</a:t>
            </a:r>
            <a:r>
              <a:rPr lang="fr-FR" dirty="0"/>
              <a:t>  (suite)</a:t>
            </a:r>
          </a:p>
        </p:txBody>
      </p:sp>
      <p:sp>
        <p:nvSpPr>
          <p:cNvPr id="3" name="Espace réservé du contenu 2"/>
          <p:cNvSpPr>
            <a:spLocks noGrp="1"/>
          </p:cNvSpPr>
          <p:nvPr>
            <p:ph idx="1"/>
          </p:nvPr>
        </p:nvSpPr>
        <p:spPr/>
        <p:txBody>
          <a:bodyPr>
            <a:normAutofit/>
          </a:bodyPr>
          <a:lstStyle/>
          <a:p>
            <a:r>
              <a:rPr lang="fr-FR" b="1" i="1" dirty="0"/>
              <a:t>Le cinquième </a:t>
            </a:r>
            <a:r>
              <a:rPr lang="fr-FR" dirty="0"/>
              <a:t>moment est celui de Cana où Marie fait l’expérience de l’entrée de Jésus dans la vie publique de Jésus. Une grande leçon de présence  au lancement des </a:t>
            </a:r>
            <a:r>
              <a:rPr lang="fr-FR" b="1" i="1" dirty="0"/>
              <a:t>activités importantes. </a:t>
            </a:r>
            <a:endParaRPr lang="fr-FR" dirty="0"/>
          </a:p>
          <a:p>
            <a:r>
              <a:rPr lang="fr-FR" b="1" i="1" dirty="0"/>
              <a:t>Le sixième moment</a:t>
            </a:r>
            <a:r>
              <a:rPr lang="fr-FR" dirty="0"/>
              <a:t> est celui </a:t>
            </a:r>
            <a:r>
              <a:rPr lang="fr-FR" i="1" dirty="0"/>
              <a:t>de la passion</a:t>
            </a:r>
            <a:r>
              <a:rPr lang="fr-FR" dirty="0"/>
              <a:t>. Marie fait l’expérience de la douleur d’une femme  en présence de son Fils qui souffre et qui meurt innocent et crucifié. Une grande leçon de </a:t>
            </a:r>
            <a:r>
              <a:rPr lang="fr-FR" b="1" i="1" dirty="0"/>
              <a:t>persévérance et d’endurance</a:t>
            </a:r>
            <a:r>
              <a:rPr lang="fr-FR" dirty="0"/>
              <a:t> dans la coopération à la mission. </a:t>
            </a:r>
          </a:p>
          <a:p>
            <a:r>
              <a:rPr lang="fr-FR" b="1" i="1" dirty="0"/>
              <a:t>Le dernier moment est le cénacle</a:t>
            </a:r>
            <a:r>
              <a:rPr lang="fr-FR" b="1" dirty="0"/>
              <a:t> </a:t>
            </a:r>
            <a:r>
              <a:rPr lang="fr-FR" dirty="0"/>
              <a:t>où Marie fait l’expérience de l’effusion de l’Esprit Saint et du lancement de la mission de l’Eglise. Une grande leçon d’unité et de communion dans la mission.</a:t>
            </a:r>
          </a:p>
          <a:p>
            <a:endParaRPr lang="fr-FR" dirty="0"/>
          </a:p>
          <a:p>
            <a:endParaRPr lang="fr-FR" dirty="0"/>
          </a:p>
        </p:txBody>
      </p:sp>
    </p:spTree>
    <p:extLst>
      <p:ext uri="{BB962C8B-B14F-4D97-AF65-F5344CB8AC3E}">
        <p14:creationId xmlns:p14="http://schemas.microsoft.com/office/powerpoint/2010/main" val="38733756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a:t>
            </a:r>
          </a:p>
        </p:txBody>
      </p:sp>
      <p:sp>
        <p:nvSpPr>
          <p:cNvPr id="3" name="Espace réservé du contenu 2"/>
          <p:cNvSpPr>
            <a:spLocks noGrp="1"/>
          </p:cNvSpPr>
          <p:nvPr>
            <p:ph idx="1"/>
          </p:nvPr>
        </p:nvSpPr>
        <p:spPr/>
        <p:txBody>
          <a:bodyPr>
            <a:normAutofit/>
          </a:bodyPr>
          <a:lstStyle/>
          <a:p>
            <a:r>
              <a:rPr lang="fr-FR" dirty="0"/>
              <a:t>Marie peut être  une référence pour quiconque travaille pour la justice et à la paix, si ce dernier se convainc de trois évidences :</a:t>
            </a:r>
          </a:p>
          <a:p>
            <a:pPr lvl="0"/>
            <a:r>
              <a:rPr lang="fr-FR" b="1" dirty="0"/>
              <a:t>Connaitre l’identité de Marie</a:t>
            </a:r>
            <a:r>
              <a:rPr lang="fr-FR" dirty="0"/>
              <a:t>. Elle est Mère de Dieu et mère de l’Eglise.  Elle est Mère de Dieu en vertu de la grâce divine et de la coopération à l’œuvre divine. Elle est  Mère de l’Eglise en vertu de la relation de maternité et de filiation du disciple, qui traduit par l’agrégation de ce dernier au Corps du Christ à travers le baptême, lequel le rend participant de la triple fonction : royale, prophétique et sacerdotale.</a:t>
            </a:r>
          </a:p>
        </p:txBody>
      </p:sp>
    </p:spTree>
    <p:extLst>
      <p:ext uri="{BB962C8B-B14F-4D97-AF65-F5344CB8AC3E}">
        <p14:creationId xmlns:p14="http://schemas.microsoft.com/office/powerpoint/2010/main" val="12625455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 (fin)</a:t>
            </a:r>
          </a:p>
        </p:txBody>
      </p:sp>
      <p:sp>
        <p:nvSpPr>
          <p:cNvPr id="3" name="Espace réservé du contenu 2"/>
          <p:cNvSpPr>
            <a:spLocks noGrp="1"/>
          </p:cNvSpPr>
          <p:nvPr>
            <p:ph idx="1"/>
          </p:nvPr>
        </p:nvSpPr>
        <p:spPr/>
        <p:txBody>
          <a:bodyPr/>
          <a:lstStyle/>
          <a:p>
            <a:pPr lvl="0"/>
            <a:r>
              <a:rPr lang="fr-FR" b="1" dirty="0"/>
              <a:t>Connaitre et imiter la mission de Marie</a:t>
            </a:r>
            <a:r>
              <a:rPr lang="fr-FR" dirty="0"/>
              <a:t>. Celle-ci est sotériologique et ecclésiologique. La sotériologie rapporte à la nature de cette mission : participer au salut du monde, donner au monde le prince de la paix.  la mission ecclésiologique réfère à la relation de  maternité et filiation qui unit Marie au disciple de Jésus ainsi qu’à la relation de compagnie de Marie aux auprès de ses disciples.</a:t>
            </a:r>
          </a:p>
          <a:p>
            <a:r>
              <a:rPr lang="fr-FR" b="1" dirty="0"/>
              <a:t>Connaitre comment Marie a réalisé sa mission et introduire, dans sa praxis, les attitudes de Marie</a:t>
            </a:r>
            <a:r>
              <a:rPr lang="fr-FR" dirty="0"/>
              <a:t>. Elle l’a fait entre autres dans l’obéissance et la crainte de Dieu, la charité et la discrétion, la présence et l’adaptation</a:t>
            </a:r>
          </a:p>
          <a:p>
            <a:endParaRPr lang="fr-FR" dirty="0"/>
          </a:p>
        </p:txBody>
      </p:sp>
    </p:spTree>
    <p:extLst>
      <p:ext uri="{BB962C8B-B14F-4D97-AF65-F5344CB8AC3E}">
        <p14:creationId xmlns:p14="http://schemas.microsoft.com/office/powerpoint/2010/main" val="1130148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 Considération sur la justice</a:t>
            </a:r>
          </a:p>
        </p:txBody>
      </p:sp>
      <p:sp>
        <p:nvSpPr>
          <p:cNvPr id="3" name="Espace réservé du contenu 2"/>
          <p:cNvSpPr>
            <a:spLocks noGrp="1"/>
          </p:cNvSpPr>
          <p:nvPr>
            <p:ph idx="1"/>
          </p:nvPr>
        </p:nvSpPr>
        <p:spPr/>
        <p:txBody>
          <a:bodyPr>
            <a:normAutofit/>
          </a:bodyPr>
          <a:lstStyle/>
          <a:p>
            <a:r>
              <a:rPr lang="fr-FR" dirty="0"/>
              <a:t>A.1. Notions:</a:t>
            </a:r>
          </a:p>
          <a:p>
            <a:r>
              <a:rPr lang="fr-FR" dirty="0"/>
              <a:t>Justice une notion plurielle:</a:t>
            </a:r>
          </a:p>
          <a:p>
            <a:r>
              <a:rPr lang="fr-FR" dirty="0"/>
              <a:t>acception du sens commun</a:t>
            </a:r>
          </a:p>
          <a:p>
            <a:r>
              <a:rPr lang="fr-FR" dirty="0"/>
              <a:t>acception positiviste </a:t>
            </a:r>
          </a:p>
          <a:p>
            <a:r>
              <a:rPr lang="fr-FR" dirty="0"/>
              <a:t>et  acception philosophique</a:t>
            </a:r>
          </a:p>
          <a:p>
            <a:endParaRPr lang="fr-FR" dirty="0"/>
          </a:p>
          <a:p>
            <a:endParaRPr lang="fr-FR" dirty="0"/>
          </a:p>
        </p:txBody>
      </p:sp>
    </p:spTree>
    <p:extLst>
      <p:ext uri="{BB962C8B-B14F-4D97-AF65-F5344CB8AC3E}">
        <p14:creationId xmlns:p14="http://schemas.microsoft.com/office/powerpoint/2010/main" val="21740326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Références </a:t>
            </a:r>
          </a:p>
        </p:txBody>
      </p:sp>
      <p:sp>
        <p:nvSpPr>
          <p:cNvPr id="3" name="Espace réservé du contenu 2"/>
          <p:cNvSpPr>
            <a:spLocks noGrp="1"/>
          </p:cNvSpPr>
          <p:nvPr>
            <p:ph idx="1"/>
          </p:nvPr>
        </p:nvSpPr>
        <p:spPr/>
        <p:txBody>
          <a:bodyPr>
            <a:normAutofit fontScale="92500"/>
          </a:bodyPr>
          <a:lstStyle/>
          <a:p>
            <a:pPr lvl="0"/>
            <a:r>
              <a:rPr lang="fr-FR" dirty="0"/>
              <a:t>ARCHIDIACONO, Bruno, </a:t>
            </a:r>
            <a:r>
              <a:rPr lang="fr-FR" i="1" dirty="0"/>
              <a:t>Cinq types de paix. Une histoire des plans de participation (XVIIe-XXe siècles)</a:t>
            </a:r>
            <a:r>
              <a:rPr lang="fr-FR" dirty="0"/>
              <a:t>, Paris Presses Universitaires de France, 2011.</a:t>
            </a:r>
          </a:p>
          <a:p>
            <a:pPr lvl="0"/>
            <a:r>
              <a:rPr lang="fr-FR" dirty="0"/>
              <a:t>BLAY, Michel, « Justice », dans </a:t>
            </a:r>
            <a:r>
              <a:rPr lang="fr-FR" i="1" dirty="0"/>
              <a:t>Dictionnaire  des concepts philosophiques</a:t>
            </a:r>
            <a:r>
              <a:rPr lang="fr-FR" dirty="0"/>
              <a:t>.</a:t>
            </a:r>
          </a:p>
          <a:p>
            <a:pPr lvl="0"/>
            <a:r>
              <a:rPr lang="fr-FR" dirty="0"/>
              <a:t>CHELINI-PONT, Blandine, </a:t>
            </a:r>
            <a:r>
              <a:rPr lang="fr-FR" i="1" dirty="0"/>
              <a:t>Les encycliques sur la paix</a:t>
            </a:r>
            <a:r>
              <a:rPr lang="fr-FR" dirty="0"/>
              <a:t>, Archive de la Hall, </a:t>
            </a:r>
            <a:r>
              <a:rPr lang="fr-FR" u="sng" dirty="0">
                <a:hlinkClick r:id="rId2"/>
              </a:rPr>
              <a:t>www.hal.science</a:t>
            </a:r>
            <a:r>
              <a:rPr lang="fr-FR" dirty="0"/>
              <a:t>. </a:t>
            </a:r>
          </a:p>
          <a:p>
            <a:pPr lvl="0"/>
            <a:r>
              <a:rPr lang="fr-FR" dirty="0"/>
              <a:t>COMMISSION JUSTICE ET PAIX, </a:t>
            </a:r>
            <a:r>
              <a:rPr lang="fr-FR" i="1" dirty="0"/>
              <a:t>Compendium de la Doctrine Sociale de l’Eglise</a:t>
            </a:r>
            <a:r>
              <a:rPr lang="fr-FR" dirty="0"/>
              <a:t>, Editrice </a:t>
            </a:r>
            <a:r>
              <a:rPr lang="fr-FR" dirty="0" err="1"/>
              <a:t>Vaticana</a:t>
            </a:r>
            <a:r>
              <a:rPr lang="fr-FR" dirty="0"/>
              <a:t>, 2005.</a:t>
            </a:r>
          </a:p>
          <a:p>
            <a:r>
              <a:rPr lang="fr-FR" dirty="0"/>
              <a:t>CONGREGATION POUR LA DOCTRINE DE LA FOI, </a:t>
            </a:r>
            <a:r>
              <a:rPr lang="fr-FR" i="1" dirty="0"/>
              <a:t>Catéchisme de l’Eglise Catholique (CEC)</a:t>
            </a:r>
            <a:r>
              <a:rPr lang="fr-FR" dirty="0"/>
              <a:t>, Editrice </a:t>
            </a:r>
            <a:r>
              <a:rPr lang="fr-FR" dirty="0" err="1"/>
              <a:t>Vaticana</a:t>
            </a:r>
            <a:r>
              <a:rPr lang="fr-FR" dirty="0"/>
              <a:t>/ </a:t>
            </a:r>
            <a:r>
              <a:rPr lang="fr-FR" dirty="0" err="1"/>
              <a:t>Desclé-Mame</a:t>
            </a:r>
            <a:r>
              <a:rPr lang="fr-FR" dirty="0"/>
              <a:t>, 1994/1997</a:t>
            </a:r>
          </a:p>
        </p:txBody>
      </p:sp>
    </p:spTree>
    <p:extLst>
      <p:ext uri="{BB962C8B-B14F-4D97-AF65-F5344CB8AC3E}">
        <p14:creationId xmlns:p14="http://schemas.microsoft.com/office/powerpoint/2010/main" val="5183167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Références (fin)</a:t>
            </a:r>
          </a:p>
        </p:txBody>
      </p:sp>
      <p:sp>
        <p:nvSpPr>
          <p:cNvPr id="3" name="Espace réservé du contenu 2"/>
          <p:cNvSpPr>
            <a:spLocks noGrp="1"/>
          </p:cNvSpPr>
          <p:nvPr>
            <p:ph idx="1"/>
          </p:nvPr>
        </p:nvSpPr>
        <p:spPr/>
        <p:txBody>
          <a:bodyPr>
            <a:normAutofit fontScale="77500" lnSpcReduction="20000"/>
          </a:bodyPr>
          <a:lstStyle/>
          <a:p>
            <a:pPr lvl="0"/>
            <a:r>
              <a:rPr lang="fr-FR" dirty="0"/>
              <a:t>DESLAS, Jean-Pierre, </a:t>
            </a:r>
            <a:r>
              <a:rPr lang="fr-FR" i="1" dirty="0"/>
              <a:t>Economie contemporaine. Faits, concepts et Théorie</a:t>
            </a:r>
            <a:r>
              <a:rPr lang="fr-FR" dirty="0"/>
              <a:t>, Paris, Ellipse, 2008.</a:t>
            </a:r>
          </a:p>
          <a:p>
            <a:pPr lvl="0"/>
            <a:r>
              <a:rPr lang="fr-FR" dirty="0"/>
              <a:t>« </a:t>
            </a:r>
            <a:r>
              <a:rPr lang="fr-FR" dirty="0" err="1"/>
              <a:t>Gaudium</a:t>
            </a:r>
            <a:r>
              <a:rPr lang="fr-FR" dirty="0"/>
              <a:t> et </a:t>
            </a:r>
            <a:r>
              <a:rPr lang="fr-FR" dirty="0" err="1"/>
              <a:t>Spes</a:t>
            </a:r>
            <a:r>
              <a:rPr lang="fr-FR" dirty="0"/>
              <a:t> »,</a:t>
            </a:r>
            <a:r>
              <a:rPr lang="fr-FR" i="1" dirty="0"/>
              <a:t>  </a:t>
            </a:r>
            <a:r>
              <a:rPr lang="fr-FR" dirty="0"/>
              <a:t>VATICAN II, dans</a:t>
            </a:r>
            <a:r>
              <a:rPr lang="fr-FR" i="1" dirty="0"/>
              <a:t> Les seize  documents conciliaires, </a:t>
            </a:r>
            <a:r>
              <a:rPr lang="fr-FR" dirty="0" err="1"/>
              <a:t>Fides</a:t>
            </a:r>
            <a:r>
              <a:rPr lang="fr-FR" dirty="0"/>
              <a:t>,</a:t>
            </a:r>
            <a:r>
              <a:rPr lang="fr-FR" i="1" dirty="0"/>
              <a:t>  </a:t>
            </a:r>
            <a:r>
              <a:rPr lang="fr-FR" dirty="0"/>
              <a:t>2001.</a:t>
            </a:r>
          </a:p>
          <a:p>
            <a:r>
              <a:rPr lang="fr-FR" dirty="0"/>
              <a:t> </a:t>
            </a:r>
          </a:p>
          <a:p>
            <a:pPr lvl="0"/>
            <a:r>
              <a:rPr lang="fr-FR" dirty="0"/>
              <a:t>HAUT COMMISSARIAT DES NATIONS UNIS AUX DROITS DE L’HOMME, </a:t>
            </a:r>
            <a:r>
              <a:rPr lang="fr-FR" i="1" dirty="0"/>
              <a:t>Justice transitionnelle et droits  économiques, sociaux et culturel</a:t>
            </a:r>
            <a:r>
              <a:rPr lang="fr-FR" dirty="0"/>
              <a:t>, New York et Genève, 2014.</a:t>
            </a:r>
          </a:p>
          <a:p>
            <a:pPr lvl="0"/>
            <a:r>
              <a:rPr lang="fr-FR" dirty="0"/>
              <a:t>JEAN XXIII,  </a:t>
            </a:r>
            <a:r>
              <a:rPr lang="fr-FR" i="1" dirty="0" err="1"/>
              <a:t>Pacem</a:t>
            </a:r>
            <a:r>
              <a:rPr lang="fr-FR" i="1" dirty="0"/>
              <a:t> in terris</a:t>
            </a:r>
            <a:r>
              <a:rPr lang="fr-FR" dirty="0"/>
              <a:t>, 1963.</a:t>
            </a:r>
          </a:p>
          <a:p>
            <a:pPr lvl="0"/>
            <a:r>
              <a:rPr lang="fr-FR" i="1" dirty="0"/>
              <a:t>La Bible de Jérusalem</a:t>
            </a:r>
            <a:r>
              <a:rPr lang="fr-FR" dirty="0"/>
              <a:t>, Paris, Cerf,  2021.</a:t>
            </a:r>
          </a:p>
          <a:p>
            <a:pPr lvl="0"/>
            <a:r>
              <a:rPr lang="fr-FR" dirty="0"/>
              <a:t>RAFFAELE, Renato,  </a:t>
            </a:r>
            <a:r>
              <a:rPr lang="fr-FR" i="1" dirty="0" err="1"/>
              <a:t>Pacem</a:t>
            </a:r>
            <a:r>
              <a:rPr lang="fr-FR" i="1" dirty="0"/>
              <a:t> in terris et la culture de la paix</a:t>
            </a:r>
            <a:r>
              <a:rPr lang="fr-FR" dirty="0"/>
              <a:t>. Discours à l’occasion du 40</a:t>
            </a:r>
            <a:r>
              <a:rPr lang="fr-FR" baseline="30000" dirty="0"/>
              <a:t>e</a:t>
            </a:r>
            <a:r>
              <a:rPr lang="fr-FR" dirty="0"/>
              <a:t> anniversaire de </a:t>
            </a:r>
            <a:r>
              <a:rPr lang="fr-FR" dirty="0" err="1"/>
              <a:t>Pacem</a:t>
            </a:r>
            <a:r>
              <a:rPr lang="fr-FR" dirty="0"/>
              <a:t> in terris,  4 novembre 2003.</a:t>
            </a:r>
          </a:p>
          <a:p>
            <a:pPr lvl="0"/>
            <a:r>
              <a:rPr lang="fr-FR" dirty="0"/>
              <a:t>« </a:t>
            </a:r>
            <a:r>
              <a:rPr lang="fr-FR" dirty="0" err="1"/>
              <a:t>Sacrosanctum</a:t>
            </a:r>
            <a:r>
              <a:rPr lang="fr-FR" dirty="0"/>
              <a:t> </a:t>
            </a:r>
            <a:r>
              <a:rPr lang="fr-FR" dirty="0" err="1"/>
              <a:t>Concilium</a:t>
            </a:r>
            <a:r>
              <a:rPr lang="fr-FR" dirty="0"/>
              <a:t> », dans  VATICAN II, </a:t>
            </a:r>
            <a:r>
              <a:rPr lang="fr-FR" i="1" dirty="0"/>
              <a:t>Les Seize documents Conciliaires</a:t>
            </a:r>
            <a:r>
              <a:rPr lang="fr-FR" dirty="0"/>
              <a:t>, </a:t>
            </a:r>
            <a:r>
              <a:rPr lang="fr-FR" dirty="0" err="1"/>
              <a:t>Fides</a:t>
            </a:r>
            <a:r>
              <a:rPr lang="fr-FR" dirty="0"/>
              <a:t>, 2001.</a:t>
            </a:r>
          </a:p>
          <a:p>
            <a:endParaRPr lang="fr-FR" dirty="0"/>
          </a:p>
        </p:txBody>
      </p:sp>
    </p:spTree>
    <p:extLst>
      <p:ext uri="{BB962C8B-B14F-4D97-AF65-F5344CB8AC3E}">
        <p14:creationId xmlns:p14="http://schemas.microsoft.com/office/powerpoint/2010/main" val="3175010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Acception du sens commun</a:t>
            </a:r>
          </a:p>
        </p:txBody>
      </p:sp>
      <p:sp>
        <p:nvSpPr>
          <p:cNvPr id="3" name="Espace réservé du contenu 2"/>
          <p:cNvSpPr>
            <a:spLocks noGrp="1"/>
          </p:cNvSpPr>
          <p:nvPr>
            <p:ph idx="1"/>
          </p:nvPr>
        </p:nvSpPr>
        <p:spPr/>
        <p:txBody>
          <a:bodyPr/>
          <a:lstStyle/>
          <a:p>
            <a:r>
              <a:rPr lang="fr-FR" dirty="0"/>
              <a:t>L’acception du sens commun voit dans la justice une appréciation, une reconnaissance des mérites d’autrui. </a:t>
            </a:r>
          </a:p>
          <a:p>
            <a:r>
              <a:rPr lang="fr-FR" dirty="0"/>
              <a:t>Etre juste, c’est rendre à chacun ce qui lui est dû mais aussi s’empêcher d’empiéter là-dessus. </a:t>
            </a:r>
          </a:p>
          <a:p>
            <a:r>
              <a:rPr lang="fr-FR" dirty="0"/>
              <a:t>Pour les grecs,  la justice, </a:t>
            </a:r>
            <a:r>
              <a:rPr lang="fr-FR" dirty="0" err="1"/>
              <a:t>dikaion</a:t>
            </a:r>
            <a:r>
              <a:rPr lang="fr-FR" dirty="0"/>
              <a:t> est une </a:t>
            </a:r>
            <a:r>
              <a:rPr lang="fr-FR" i="1" dirty="0"/>
              <a:t>vertu et non une règle</a:t>
            </a:r>
            <a:r>
              <a:rPr lang="fr-FR" dirty="0"/>
              <a:t>. </a:t>
            </a:r>
          </a:p>
          <a:p>
            <a:r>
              <a:rPr lang="fr-FR" dirty="0"/>
              <a:t>Elle en appelle à </a:t>
            </a:r>
            <a:r>
              <a:rPr lang="fr-FR" i="1" dirty="0"/>
              <a:t>l’égalité et à l’équité</a:t>
            </a:r>
          </a:p>
          <a:p>
            <a:endParaRPr lang="fr-FR" dirty="0"/>
          </a:p>
        </p:txBody>
      </p:sp>
    </p:spTree>
    <p:extLst>
      <p:ext uri="{BB962C8B-B14F-4D97-AF65-F5344CB8AC3E}">
        <p14:creationId xmlns:p14="http://schemas.microsoft.com/office/powerpoint/2010/main" val="89821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Acception positiviste</a:t>
            </a:r>
          </a:p>
        </p:txBody>
      </p:sp>
      <p:sp>
        <p:nvSpPr>
          <p:cNvPr id="3" name="Espace réservé du contenu 2"/>
          <p:cNvSpPr>
            <a:spLocks noGrp="1"/>
          </p:cNvSpPr>
          <p:nvPr>
            <p:ph idx="1"/>
          </p:nvPr>
        </p:nvSpPr>
        <p:spPr/>
        <p:txBody>
          <a:bodyPr/>
          <a:lstStyle/>
          <a:p>
            <a:r>
              <a:rPr lang="fr-FR" dirty="0"/>
              <a:t> C’est la conformité aux principes du droit selon le sacrosaint principe: « </a:t>
            </a:r>
            <a:r>
              <a:rPr lang="fr-FR" dirty="0" err="1"/>
              <a:t>Nullum</a:t>
            </a:r>
            <a:r>
              <a:rPr lang="fr-FR" dirty="0"/>
              <a:t> </a:t>
            </a:r>
            <a:r>
              <a:rPr lang="fr-FR" dirty="0" err="1"/>
              <a:t>crimen</a:t>
            </a:r>
            <a:r>
              <a:rPr lang="fr-FR" dirty="0"/>
              <a:t> sine lege ». </a:t>
            </a:r>
          </a:p>
          <a:p>
            <a:r>
              <a:rPr lang="fr-FR" dirty="0"/>
              <a:t>Elle s’en tient à la loi qui fixe ce qui est permis   et au défendu ce qui est défendu</a:t>
            </a:r>
          </a:p>
          <a:p>
            <a:r>
              <a:rPr lang="fr-FR" dirty="0"/>
              <a:t>Elle suppose une liste des infractions,  de juridictions devant qui les délinquants doivent comparaître  ainsi que des personnes qui  légalement et légitimement les anime.</a:t>
            </a:r>
          </a:p>
          <a:p>
            <a:endParaRPr lang="fr-FR" dirty="0"/>
          </a:p>
        </p:txBody>
      </p:sp>
    </p:spTree>
    <p:extLst>
      <p:ext uri="{BB962C8B-B14F-4D97-AF65-F5344CB8AC3E}">
        <p14:creationId xmlns:p14="http://schemas.microsoft.com/office/powerpoint/2010/main" val="48884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Acception philosophique</a:t>
            </a:r>
          </a:p>
        </p:txBody>
      </p:sp>
      <p:sp>
        <p:nvSpPr>
          <p:cNvPr id="3" name="Espace réservé du contenu 2"/>
          <p:cNvSpPr>
            <a:spLocks noGrp="1"/>
          </p:cNvSpPr>
          <p:nvPr>
            <p:ph idx="1"/>
          </p:nvPr>
        </p:nvSpPr>
        <p:spPr/>
        <p:txBody>
          <a:bodyPr/>
          <a:lstStyle/>
          <a:p>
            <a:r>
              <a:rPr lang="fr-FR" dirty="0"/>
              <a:t>La justice est un idéal collectif  et individuelle</a:t>
            </a:r>
          </a:p>
          <a:p>
            <a:r>
              <a:rPr lang="fr-FR" dirty="0"/>
              <a:t>En tant que telle, la justice compte 3 dimension: la perfectibilité (idéal), la collectivité (appropriation sociale) et la personnalisation (appropriation personnelle)</a:t>
            </a:r>
          </a:p>
        </p:txBody>
      </p:sp>
    </p:spTree>
    <p:extLst>
      <p:ext uri="{BB962C8B-B14F-4D97-AF65-F5344CB8AC3E}">
        <p14:creationId xmlns:p14="http://schemas.microsoft.com/office/powerpoint/2010/main" val="183214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 retenir ? </a:t>
            </a:r>
          </a:p>
        </p:txBody>
      </p:sp>
      <p:sp>
        <p:nvSpPr>
          <p:cNvPr id="3" name="Espace réservé du contenu 2"/>
          <p:cNvSpPr>
            <a:spLocks noGrp="1"/>
          </p:cNvSpPr>
          <p:nvPr>
            <p:ph idx="1"/>
          </p:nvPr>
        </p:nvSpPr>
        <p:spPr/>
        <p:txBody>
          <a:bodyPr/>
          <a:lstStyle/>
          <a:p>
            <a:r>
              <a:rPr lang="fr-FR" dirty="0"/>
              <a:t>Trois  choses</a:t>
            </a:r>
          </a:p>
          <a:p>
            <a:r>
              <a:rPr lang="fr-FR" dirty="0"/>
              <a:t>L’origine de la  justice est  dans la société comme un corps constitué des personnes qui ont des droits et des mérites à reconnaitre et à promouvoir.</a:t>
            </a:r>
          </a:p>
          <a:p>
            <a:r>
              <a:rPr lang="fr-FR" dirty="0"/>
              <a:t>Pour qu’advienne cette promotion il faut qu’il y ait des lois  ou des  normes</a:t>
            </a:r>
          </a:p>
          <a:p>
            <a:r>
              <a:rPr lang="fr-FR" dirty="0"/>
              <a:t>Ces normes requièrent l’appropriation des appropriées par les de cette société</a:t>
            </a:r>
          </a:p>
        </p:txBody>
      </p:sp>
    </p:spTree>
    <p:extLst>
      <p:ext uri="{BB962C8B-B14F-4D97-AF65-F5344CB8AC3E}">
        <p14:creationId xmlns:p14="http://schemas.microsoft.com/office/powerpoint/2010/main" val="27317911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5589</Words>
  <Application>Microsoft Office PowerPoint</Application>
  <PresentationFormat>Grand écran</PresentationFormat>
  <Paragraphs>208</Paragraphs>
  <Slides>51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51</vt:i4>
      </vt:variant>
    </vt:vector>
  </HeadingPairs>
  <TitlesOfParts>
    <vt:vector size="55" baseType="lpstr">
      <vt:lpstr>Arial</vt:lpstr>
      <vt:lpstr>Calibri</vt:lpstr>
      <vt:lpstr>Calibri Light</vt:lpstr>
      <vt:lpstr>Thème Office</vt:lpstr>
      <vt:lpstr>Thème: «La Vierge Marie, une référence pour bâtir la justice et la paix »</vt:lpstr>
      <vt:lpstr>1. Compréhension du sujet</vt:lpstr>
      <vt:lpstr>2. Objectif de la méditation</vt:lpstr>
      <vt:lpstr>3. Ossature de la méditation</vt:lpstr>
      <vt:lpstr>A. Considération sur la justice</vt:lpstr>
      <vt:lpstr>Acception du sens commun</vt:lpstr>
      <vt:lpstr>Acception positiviste</vt:lpstr>
      <vt:lpstr>Acception philosophique</vt:lpstr>
      <vt:lpstr>Que retenir ? </vt:lpstr>
      <vt:lpstr>A.2. Typologie</vt:lpstr>
      <vt:lpstr>Justice commutative</vt:lpstr>
      <vt:lpstr>La justice distributive</vt:lpstr>
      <vt:lpstr>La justice équité ou justice sociale</vt:lpstr>
      <vt:lpstr>La justice restauratrice</vt:lpstr>
      <vt:lpstr>La justice transformatrice</vt:lpstr>
      <vt:lpstr>La justice transitionnelle</vt:lpstr>
      <vt:lpstr>Conception chrétienne de la justice</vt:lpstr>
      <vt:lpstr>b) Dans la Tradition</vt:lpstr>
      <vt:lpstr> c) Fondements magistériels</vt:lpstr>
      <vt:lpstr>Fondements magistériels  (suite)</vt:lpstr>
      <vt:lpstr>II. Considérations sur la paix</vt:lpstr>
      <vt:lpstr>Présentation PowerPoint</vt:lpstr>
      <vt:lpstr>Présentation PowerPoint</vt:lpstr>
      <vt:lpstr>2.2. Importance de la paix </vt:lpstr>
      <vt:lpstr>2.3. Typologie de la paix</vt:lpstr>
      <vt:lpstr>2.4. La paix dans la perspective chrétienne</vt:lpstr>
      <vt:lpstr>La paix dans la Bible</vt:lpstr>
      <vt:lpstr>La paix dans le Tradition et le magistère</vt:lpstr>
      <vt:lpstr>Paix dans la Tradition et le Magistère (suite</vt:lpstr>
      <vt:lpstr>III. La Vierge Marie référence pour bâtir de la paix</vt:lpstr>
      <vt:lpstr>3.1. Identité de Marie</vt:lpstr>
      <vt:lpstr>Marie, Mère de Dieu (suite)</vt:lpstr>
      <vt:lpstr>Marie, Mère de l’Eglise</vt:lpstr>
      <vt:lpstr>Marie, Mère de l’Eglise  (fin)</vt:lpstr>
      <vt:lpstr>3.2. La mission de marie</vt:lpstr>
      <vt:lpstr>3.2.1. La mission sotériologique</vt:lpstr>
      <vt:lpstr>Mission sotériologique (suite)</vt:lpstr>
      <vt:lpstr>3.2.2. niveau ecclésiologique</vt:lpstr>
      <vt:lpstr>Niveau ecclésiologique fin</vt:lpstr>
      <vt:lpstr>3.2. Modalité d’exercice de la mission de Marie</vt:lpstr>
      <vt:lpstr>3.3.2. L’obéissance et la crainte de Dieu </vt:lpstr>
      <vt:lpstr>3.3.2. La charité et la discrétion </vt:lpstr>
      <vt:lpstr>3.3.2.  (suite)</vt:lpstr>
      <vt:lpstr>3.3.2 (fin)</vt:lpstr>
      <vt:lpstr>3.3.3. la présence et l’adaptation</vt:lpstr>
      <vt:lpstr>3.3.3 la présence et l’adaptation (suite)</vt:lpstr>
      <vt:lpstr>3.3.3. la présence et l’adpatation  (suite)</vt:lpstr>
      <vt:lpstr>Conclusion</vt:lpstr>
      <vt:lpstr>Conclusion (fin)</vt:lpstr>
      <vt:lpstr>Références </vt:lpstr>
      <vt:lpstr>Références (fin)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Marie, une référence pour bâtir la justice et la paix</dc:title>
  <dc:creator>DELL</dc:creator>
  <cp:lastModifiedBy>Boniface Kakoma</cp:lastModifiedBy>
  <cp:revision>28</cp:revision>
  <dcterms:created xsi:type="dcterms:W3CDTF">2024-07-12T08:49:50Z</dcterms:created>
  <dcterms:modified xsi:type="dcterms:W3CDTF">2024-07-16T10:15:56Z</dcterms:modified>
</cp:coreProperties>
</file>